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58" r:id="rId4"/>
    <p:sldId id="259" r:id="rId5"/>
    <p:sldId id="346" r:id="rId6"/>
    <p:sldId id="260" r:id="rId7"/>
    <p:sldId id="348" r:id="rId8"/>
    <p:sldId id="351" r:id="rId9"/>
    <p:sldId id="309" r:id="rId10"/>
    <p:sldId id="263" r:id="rId11"/>
    <p:sldId id="319" r:id="rId12"/>
    <p:sldId id="349" r:id="rId13"/>
    <p:sldId id="350" r:id="rId14"/>
    <p:sldId id="353" r:id="rId15"/>
    <p:sldId id="377" r:id="rId16"/>
    <p:sldId id="356" r:id="rId17"/>
    <p:sldId id="380" r:id="rId18"/>
    <p:sldId id="381" r:id="rId19"/>
    <p:sldId id="382" r:id="rId20"/>
    <p:sldId id="383" r:id="rId21"/>
    <p:sldId id="372" r:id="rId22"/>
    <p:sldId id="355" r:id="rId23"/>
    <p:sldId id="376" r:id="rId24"/>
    <p:sldId id="378" r:id="rId25"/>
    <p:sldId id="360" r:id="rId26"/>
    <p:sldId id="363" r:id="rId27"/>
    <p:sldId id="374" r:id="rId28"/>
    <p:sldId id="361" r:id="rId29"/>
    <p:sldId id="369" r:id="rId30"/>
    <p:sldId id="379" r:id="rId31"/>
    <p:sldId id="345" r:id="rId32"/>
    <p:sldId id="367" r:id="rId33"/>
    <p:sldId id="368" r:id="rId34"/>
    <p:sldId id="300" r:id="rId35"/>
    <p:sldId id="301" r:id="rId36"/>
    <p:sldId id="375" r:id="rId37"/>
    <p:sldId id="302" r:id="rId38"/>
  </p:sldIdLst>
  <p:sldSz cx="5327650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1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0" autoAdjust="0"/>
    <p:restoredTop sz="94660"/>
  </p:normalViewPr>
  <p:slideViewPr>
    <p:cSldViewPr snapToGrid="0">
      <p:cViewPr>
        <p:scale>
          <a:sx n="100" d="100"/>
          <a:sy n="100" d="100"/>
        </p:scale>
        <p:origin x="-1038" y="-204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97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8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1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8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6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A887-5191-4B2D-960E-179F8E917942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1380-4A87-4FC9-B6FC-8155C143A8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0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681"/>
            <a:ext cx="5327650" cy="50843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317097E-AD83-4B98-A887-9447B3F2E1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6" b="71338"/>
          <a:stretch/>
        </p:blipFill>
        <p:spPr>
          <a:xfrm>
            <a:off x="109538" y="92423"/>
            <a:ext cx="5083599" cy="9233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3E79FCB-1BD6-4441-B75C-23107FDEE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151369"/>
            <a:ext cx="607725" cy="5655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CB46B9-D5D5-4648-B92D-2EAEF7DF08B3}"/>
              </a:ext>
            </a:extLst>
          </p:cNvPr>
          <p:cNvSpPr txBox="1"/>
          <p:nvPr/>
        </p:nvSpPr>
        <p:spPr>
          <a:xfrm>
            <a:off x="966886" y="1774733"/>
            <a:ext cx="339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ПОДРОБНАЯ ИНСТРУКЦИЯ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4429AA9-6A23-4356-B9C1-A970F5218269}"/>
              </a:ext>
            </a:extLst>
          </p:cNvPr>
          <p:cNvSpPr txBox="1"/>
          <p:nvPr/>
        </p:nvSpPr>
        <p:spPr>
          <a:xfrm>
            <a:off x="295276" y="2201858"/>
            <a:ext cx="5032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 ЭКСПЛУАТАЦИИ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МОДЕЛИ: </a:t>
            </a:r>
          </a:p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MFFR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170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MFFR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170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SB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MFFR170X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Х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3495675" y="701889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3F6E264-085A-45D7-8C32-2ECE48D7A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7" y="6614891"/>
            <a:ext cx="486983" cy="488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5276" y="7142006"/>
            <a:ext cx="5581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Ver.01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4" b="98432" l="4594" r="95760">
                        <a14:foregroundMark x1="89753" y1="96984" x2="89753" y2="96984"/>
                        <a14:foregroundMark x1="87986" y1="96019" x2="87986" y2="96019"/>
                        <a14:foregroundMark x1="84806" y1="96019" x2="84806" y2="96019"/>
                        <a14:foregroundMark x1="82332" y1="96140" x2="82332" y2="96140"/>
                        <a14:backgroundMark x1="18021" y1="97105" x2="18021" y2="97105"/>
                        <a14:backgroundMark x1="33216" y1="97467" x2="33216" y2="97467"/>
                        <a14:backgroundMark x1="98233" y1="46803" x2="98233" y2="46803"/>
                        <a14:backgroundMark x1="46643" y1="96622" x2="46643" y2="96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40" y="3449502"/>
            <a:ext cx="1224505" cy="316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CA34B3-77FC-4B63-A596-4245042D114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-9-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825261CB-A5A7-4350-97AC-579F5C980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0505"/>
              </p:ext>
            </p:extLst>
          </p:nvPr>
        </p:nvGraphicFramePr>
        <p:xfrm>
          <a:off x="158590" y="1183094"/>
          <a:ext cx="4989842" cy="274845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708435">
                  <a:extLst>
                    <a:ext uri="{9D8B030D-6E8A-4147-A177-3AD203B41FA5}">
                      <a16:colId xmlns="" xmlns:a16="http://schemas.microsoft.com/office/drawing/2014/main" val="760876077"/>
                    </a:ext>
                  </a:extLst>
                </a:gridCol>
                <a:gridCol w="2281407">
                  <a:extLst>
                    <a:ext uri="{9D8B030D-6E8A-4147-A177-3AD203B41FA5}">
                      <a16:colId xmlns="" xmlns:a16="http://schemas.microsoft.com/office/drawing/2014/main" val="1865896053"/>
                    </a:ext>
                  </a:extLst>
                </a:gridCol>
              </a:tblGrid>
              <a:tr h="404156">
                <a:tc>
                  <a:txBody>
                    <a:bodyPr/>
                    <a:lstStyle/>
                    <a:p>
                      <a:pPr marL="10033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ХАРАКТЕРИСТИКИ</a:t>
                      </a:r>
                    </a:p>
                  </a:txBody>
                  <a:tcPr marL="4540" marR="454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30200" marR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MFFR170W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MFFR170SB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r>
                        <a:rPr lang="en-US" sz="11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MFFR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170</a:t>
                      </a:r>
                      <a:r>
                        <a:rPr lang="en-US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1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</a:t>
                      </a:r>
                      <a:endParaRPr lang="en-US" sz="1100" b="1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579190486"/>
                  </a:ext>
                </a:extLst>
              </a:tr>
              <a:tr h="80385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НАПРЯЖЕНИЕ</a:t>
                      </a:r>
                      <a:endParaRPr lang="ru-RU" sz="11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220-2</a:t>
                      </a:r>
                      <a:r>
                        <a:rPr lang="en-US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 В</a:t>
                      </a:r>
                      <a:r>
                        <a:rPr lang="en-US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 Гц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Arial Narrow" panose="020B060602020203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956547414"/>
                  </a:ext>
                </a:extLst>
              </a:tr>
              <a:tr h="170422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УПРАВЛЕНИЕ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302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   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Электронное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38939458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МАТЕРИАЛ ИСПОЛНЕНИЯ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Металл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МОРОЗИЛЬНОЙ КАМЕРЫ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Однокамерный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РАСПОЛОЖЕНИЕ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Отдельностоящий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363926335"/>
                  </a:ext>
                </a:extLst>
              </a:tr>
              <a:tr h="170472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ОБЪЁМ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МОРОЗИЛЬНОЙ КАМЕРЫ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206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л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948981721"/>
                  </a:ext>
                </a:extLst>
              </a:tr>
              <a:tr h="170472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КОМПРЕССОРА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EKZ70L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ХЛАДАГЕНТ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R600a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/ 45грамм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642044365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ТИП ОХЛАЖДЕНИЯ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«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No Frost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»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endParaRPr lang="ru-RU" sz="1100" b="0" i="0" u="none" strike="noStrike" kern="1200" baseline="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199792310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ПОДСВЕТКА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МОРОЗИЛЬНОЙ КАМЕРЫ</a:t>
                      </a:r>
                      <a:endParaRPr lang="ru-RU" sz="11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Нет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132243401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ВНЕШНИНЕ РАЗМЕРЫ    (ШхГхВ) 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54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x5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90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1700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мм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715593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РАЗМЕРЫ В УПАКОВКЕ   (</a:t>
                      </a:r>
                      <a:r>
                        <a:rPr lang="ru-RU" sz="1100" b="0" i="0" u="none" strike="noStrike" kern="1200" baseline="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ШхГхВ</a:t>
                      </a: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 	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580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x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630х1745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мм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313318139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ВЕС НЕТТО 	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кг 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601838127"/>
                  </a:ext>
                </a:extLst>
              </a:tr>
              <a:tr h="139265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ВЕС БРУТТО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4450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57 </a:t>
                      </a:r>
                      <a:r>
                        <a:rPr lang="ru-RU" sz="1100" b="0" i="0" u="none" strike="noStrike" kern="12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кг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43044821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8C99F5BB-4173-4956-94C8-AC8FB57FC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44898"/>
              </p:ext>
            </p:extLst>
          </p:nvPr>
        </p:nvGraphicFramePr>
        <p:xfrm>
          <a:off x="139821" y="4570203"/>
          <a:ext cx="4989842" cy="1224504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575256">
                  <a:extLst>
                    <a:ext uri="{9D8B030D-6E8A-4147-A177-3AD203B41FA5}">
                      <a16:colId xmlns="" xmlns:a16="http://schemas.microsoft.com/office/drawing/2014/main" val="760876077"/>
                    </a:ext>
                  </a:extLst>
                </a:gridCol>
                <a:gridCol w="1414586">
                  <a:extLst>
                    <a:ext uri="{9D8B030D-6E8A-4147-A177-3AD203B41FA5}">
                      <a16:colId xmlns="" xmlns:a16="http://schemas.microsoft.com/office/drawing/2014/main" val="1865896053"/>
                    </a:ext>
                  </a:extLst>
                </a:gridCol>
              </a:tblGrid>
              <a:tr h="170226">
                <a:tc>
                  <a:txBody>
                    <a:bodyPr/>
                    <a:lstStyle/>
                    <a:p>
                      <a:pPr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ДОПОЛНИТЕЛЬНЫЕ ХАРАКТЕРИСТИКИ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ЗНАЧЕНИЕ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56547414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РЕГУЛИРУЕМЫЕ НОЖКИ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8939458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ПЕРЕНАВЕШИВАНИЕ ДВЕРЕЙ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08709382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ПОЛКИ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МАТЕРИАЛ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/ КОЛИЧЕСТВО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Стекло /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шт.</a:t>
                      </a: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КОЛИЧЕСТВО ЯЩИКОВ В МОРОЗИЛЬНОЙ 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КАМЕРЕ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шт.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6477229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КОЛИЧЕСТВО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ПОЛОК НА ДВЕРИ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шт.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63658266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ФОРМОЧКА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ДЛЯ ЛЬДА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 шт.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2259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1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74C7DF-B9BA-49E4-AAC0-24C953E1E13A}"/>
              </a:ext>
            </a:extLst>
          </p:cNvPr>
          <p:cNvSpPr txBox="1"/>
          <p:nvPr/>
        </p:nvSpPr>
        <p:spPr>
          <a:xfrm>
            <a:off x="118921" y="7205239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434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ДАННЫЕ ПО ЭНЕРГОПОТРЕБЛЕНИЮ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8C99F5BB-4173-4956-94C8-AC8FB57FC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24711"/>
              </p:ext>
            </p:extLst>
          </p:nvPr>
        </p:nvGraphicFramePr>
        <p:xfrm>
          <a:off x="118921" y="1174911"/>
          <a:ext cx="4989842" cy="220804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992102">
                  <a:extLst>
                    <a:ext uri="{9D8B030D-6E8A-4147-A177-3AD203B41FA5}">
                      <a16:colId xmlns="" xmlns:a16="http://schemas.microsoft.com/office/drawing/2014/main" val="760876077"/>
                    </a:ext>
                  </a:extLst>
                </a:gridCol>
                <a:gridCol w="1997740">
                  <a:extLst>
                    <a:ext uri="{9D8B030D-6E8A-4147-A177-3AD203B41FA5}">
                      <a16:colId xmlns="" xmlns:a16="http://schemas.microsoft.com/office/drawing/2014/main" val="1865896053"/>
                    </a:ext>
                  </a:extLst>
                </a:gridCol>
              </a:tblGrid>
              <a:tr h="296838">
                <a:tc>
                  <a:txBody>
                    <a:bodyPr/>
                    <a:lstStyle/>
                    <a:p>
                      <a:pPr marL="1003300" indent="-177800" algn="l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ХАРАКТЕРИСТИКИ</a:t>
                      </a:r>
                    </a:p>
                  </a:txBody>
                  <a:tcPr marL="4540" marR="454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30200" indent="-177800" algn="ctr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ЗНАЧЕНИЕ</a:t>
                      </a: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9190486"/>
                  </a:ext>
                </a:extLst>
              </a:tr>
              <a:tr h="290376"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НАИМЕНОВАНИЕ МОДЕЛИ</a:t>
                      </a:r>
                      <a:endParaRPr lang="ru-RU" sz="11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MFFR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170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W; MFFR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170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SB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 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MFFR170X</a:t>
                      </a:r>
                      <a:r>
                        <a:rPr lang="ru-RU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</a:t>
                      </a:r>
                      <a:r>
                        <a:rPr lang="en-US" sz="110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endParaRPr lang="ru-RU" sz="1100" b="0" dirty="0" smtClean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56547414"/>
                  </a:ext>
                </a:extLst>
              </a:tr>
              <a:tr h="170226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ХОЛОДОПРОИЗВОДИТЕЛЬНОСТЬ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,5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кг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/ 24 ч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002272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КЛАСС ЭНЕРГОЭФФЕКТИВНОСТИ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А+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8939458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КЛИМАТИЧЕСКИЙ КЛАСС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ST, SN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08709382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УРОВЕНЬ ШУМА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дБ</a:t>
                      </a:r>
                    </a:p>
                  </a:txBody>
                  <a:tcPr marL="4540" marR="454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КЛАСС ЗАЩИТЫ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5401603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МОЩНОСТЬ В СТАНДАРТНОМ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РЕЖИМЕ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62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Вт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6477229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МОЩНОСТЬ В </a:t>
                      </a:r>
                      <a:r>
                        <a:rPr lang="ru-RU" sz="1100" b="0" kern="1200" baseline="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РЕЖИМЕ РАЗМОРАЖИВАНИЯ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165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Вт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63658266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НОМИНАЛЬНАЯ СИЛА ТОКА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0,5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А</a:t>
                      </a:r>
                      <a:endParaRPr lang="ru-RU" sz="11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22592341"/>
                  </a:ext>
                </a:extLst>
              </a:tr>
              <a:tr h="175713">
                <a:tc>
                  <a:txBody>
                    <a:bodyPr/>
                    <a:lstStyle/>
                    <a:p>
                      <a:pPr marL="0" indent="-177800" algn="l" defTabSz="532729" rtl="0" eaLnBrk="1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ПОТРЕБЛЯЕМАЯ МОЩНОСТЬ</a:t>
                      </a:r>
                    </a:p>
                  </a:txBody>
                  <a:tcPr marL="4540" marR="454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кВт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/ 24 ч</a:t>
                      </a:r>
                    </a:p>
                  </a:txBody>
                  <a:tcPr marL="4540" marR="454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7034628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CA34B3-77FC-4B63-A596-4245042D1142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-10-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39154A2-14BA-4D3B-A41D-8199036DA291}"/>
              </a:ext>
            </a:extLst>
          </p:cNvPr>
          <p:cNvSpPr/>
          <p:nvPr/>
        </p:nvSpPr>
        <p:spPr>
          <a:xfrm>
            <a:off x="118921" y="4443502"/>
            <a:ext cx="408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ЭКОЛОГИЧЕСКОЕ ПРЕДУПРЕЖДЕНИЕ</a:t>
            </a:r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 установки изделия, пожалуйста, выбрасывайте упаковочный материал, принимая во внимание условия безопасности и охраны окружающей среды. Для повторного использования выброшенного упаковочного материала, выбрасывайте его в специально предусмотренные мусороприемники, в зависимости от особенностей мусора (фольга, картон, пенопласт). Прежде чем выбросить в мусор какой-либо электрическое изделие, отрежьте его кабель, чтобы предотвратить использование этого изделия другими.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97F2218-A544-4B9A-B406-E2545D93BF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2" y="4537375"/>
            <a:ext cx="738093" cy="7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9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ПОДКЛЮЧЕНИЕ К ЭЛЕКТРОСЕТИ</a:t>
            </a:r>
            <a:endParaRPr lang="ru-RU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-11-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87" y="842481"/>
            <a:ext cx="5147133" cy="63709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выждать паузу примерно в 4 часа перед подключением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электросеть,  это  необходимо  для возврата хладагента в компрессор.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Перед  подключением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  сети электропитания убедитесь в том, что параметры электросети соответствуют параметрам, указанным на технической этикетке, прикрепленной либо к задней стенке, либо внутри прибора слева или справа.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должна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быть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подключена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только к однофазной  сети  переменного  тока  220  ~  240В/50Гц. Используйте розетку с заземлением. При отсутствии такой розетки ее должен установить компетентный электрик.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Мы не несем ответственности за какой либо ущерб,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причиненный в результате использования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камеры без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заземления!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 у  Вас бывают  скачки напряжения, то рекомендуется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использовать стабилизатор напряжения с автоматической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регулировкой напряжения.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Питание в розетке должно соответствовать показателям прибора.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подключение к  отдельной розетке, к которой не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будут подключаться другие электрические приборы.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удлинитель.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Убедитесь, что вилка и шнур питания не повреждены. В противном случае это может привести к короткому замыканию, поражению электрическим током или перегреву и даже вызвать пожар.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отключении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сети электропитания последующее подключение к сети следует производить не ранее,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чем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через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минут. Несоблюдение этого правила может привести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отказу компрессора.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отключении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сетевой розетки всегда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придерживайте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вилку.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69" y="3379334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99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 ПО УСТАНОВКЕ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-12-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87" y="833717"/>
            <a:ext cx="5147133" cy="59093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Поместите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такое место, которое исключает попадание прямых солнечных лучей.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Размещайте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вдали от  источников  тепла,  таких  как  печки, плиты, радиаторы отопления, камины или обогреватели.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должна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находиться на расстоянии минимум 10 см от кухонных плит и духовок, и  минимум в 2 см от мебели.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Вашу 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 сухом месте  подальше  от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источников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большой влажности.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целях повышения эффективности системы охлаждения необходимо обеспечивать хорошую вентиляцию вокруг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отвода тепла. По этой причине, вокруг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должно быть достаточно свободного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пространства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 случае  установки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 углу,  между боковой стенкой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 стороны дверных петель и стеной должно оставаться расстояние, не менее чем на 145° для свободного открывания двери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Убедитесь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что пол плоский и твердый.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 ковровое  покрытие может стать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причиной его перегрева. Чтобы избежать этого, необходимо на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ковровое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покрытие положить резиновый коврик или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деревянную подставку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тем самым обеспечив зазор в 2,5 см.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ставьте ничего на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сверху.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Регулируемые передние опоры необходимо установить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на соответствующей высоте, чтобы обеспечить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устойчивость и правильную работу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9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Данная модель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предназначена для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встраивания в нишу, шкафы или кухонную мебель.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669" y="5266605"/>
            <a:ext cx="683336" cy="8337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82" y="6151679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6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-13-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54" y="1578164"/>
            <a:ext cx="5020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Состояние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вентиляции: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Место, которое вы выбираете для установки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должно быть хорошо проветриваемым . Не устанавливайте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рядом с источником тепла, таким как плита, батареи отопления и т.д. Избегайте попадания прямых солнечных лучей. Не размещайте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 влажном месте, чтобы предотвратить ржавчину и утечку электричества из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53" y="3563048"/>
            <a:ext cx="5020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Вентиляция: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Когда морозильная камера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работает, то решетка, расположенная сзади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камеры,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нагревается, а боковые стороны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камеры становятся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теплыми. Поэтому установите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так , чтобы расстояние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между морозильной камерой и верхней полкой должно быть не менее 300 мм, между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решеткой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стеной была не меньше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50 мм,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расстояние между боковыми сторонами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стенкой не меньше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 мм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339" y="836711"/>
            <a:ext cx="5096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РИСУНОК-СХЕМА РЕКОМЕНДУЕМОГО РАЗМЕЩЕНИЯ </a:t>
            </a: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6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64" y="836711"/>
            <a:ext cx="5427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РАЗМЕЩЕНИЕ  МОРОЗИЛЬНОЙ КАМЕРЫ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456" y="5094613"/>
            <a:ext cx="5020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Установка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Поместите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твердое и ровное основание (пол), чтобы он был устойчивым,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противном случае неправильная установка вызовет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вибрацию и шум.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Если мо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озильная камера установлена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месте с повышенной влажностью, убедитесь, что провод заземления и автоматический выключатель утечки находятся в нормальном состоянии. Если из-за контакта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 стеной возникает вибрационный шум или если стенка почернела из-за конвекции воздуха вокруг компрессора, отодвиньте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стены.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79" y="2111147"/>
            <a:ext cx="1915905" cy="23122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54339" y="4546510"/>
            <a:ext cx="49533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Примечание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 На рисунках иллюстрируются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пространство, необходимое для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89" y="2252713"/>
            <a:ext cx="2017403" cy="20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774681"/>
              </p:ext>
            </p:extLst>
          </p:nvPr>
        </p:nvGraphicFramePr>
        <p:xfrm>
          <a:off x="213018" y="1209734"/>
          <a:ext cx="4978721" cy="7392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4588">
                  <a:extLst>
                    <a:ext uri="{9D8B030D-6E8A-4147-A177-3AD203B41FA5}">
                      <a16:colId xmlns:a16="http://schemas.microsoft.com/office/drawing/2014/main" xmlns="" val="2964195103"/>
                    </a:ext>
                  </a:extLst>
                </a:gridCol>
                <a:gridCol w="614588">
                  <a:extLst>
                    <a:ext uri="{9D8B030D-6E8A-4147-A177-3AD203B41FA5}">
                      <a16:colId xmlns:a16="http://schemas.microsoft.com/office/drawing/2014/main" xmlns="" val="3629635625"/>
                    </a:ext>
                  </a:extLst>
                </a:gridCol>
                <a:gridCol w="688987">
                  <a:extLst>
                    <a:ext uri="{9D8B030D-6E8A-4147-A177-3AD203B41FA5}">
                      <a16:colId xmlns:a16="http://schemas.microsoft.com/office/drawing/2014/main" xmlns="" val="3451954808"/>
                    </a:ext>
                  </a:extLst>
                </a:gridCol>
                <a:gridCol w="723758">
                  <a:extLst>
                    <a:ext uri="{9D8B030D-6E8A-4147-A177-3AD203B41FA5}">
                      <a16:colId xmlns:a16="http://schemas.microsoft.com/office/drawing/2014/main" xmlns="" val="2760789451"/>
                    </a:ext>
                  </a:extLst>
                </a:gridCol>
                <a:gridCol w="674255">
                  <a:extLst>
                    <a:ext uri="{9D8B030D-6E8A-4147-A177-3AD203B41FA5}">
                      <a16:colId xmlns:a16="http://schemas.microsoft.com/office/drawing/2014/main" xmlns="" val="1010961057"/>
                    </a:ext>
                  </a:extLst>
                </a:gridCol>
                <a:gridCol w="487938">
                  <a:extLst>
                    <a:ext uri="{9D8B030D-6E8A-4147-A177-3AD203B41FA5}">
                      <a16:colId xmlns:a16="http://schemas.microsoft.com/office/drawing/2014/main" xmlns="" val="2266550205"/>
                    </a:ext>
                  </a:extLst>
                </a:gridCol>
                <a:gridCol w="538164">
                  <a:extLst>
                    <a:ext uri="{9D8B030D-6E8A-4147-A177-3AD203B41FA5}">
                      <a16:colId xmlns:a16="http://schemas.microsoft.com/office/drawing/2014/main" xmlns="" val="4256337605"/>
                    </a:ext>
                  </a:extLst>
                </a:gridCol>
                <a:gridCol w="636443">
                  <a:extLst>
                    <a:ext uri="{9D8B030D-6E8A-4147-A177-3AD203B41FA5}">
                      <a16:colId xmlns:a16="http://schemas.microsoft.com/office/drawing/2014/main" xmlns="" val="1225630284"/>
                    </a:ext>
                  </a:extLst>
                </a:gridCol>
              </a:tblGrid>
              <a:tr h="33420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( </a:t>
                      </a:r>
                      <a:r>
                        <a:rPr lang="he-IL" dirty="0"/>
                        <a:t>֯</a:t>
                      </a:r>
                      <a:r>
                        <a:rPr lang="en-US" dirty="0"/>
                        <a:t> 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86765579"/>
                  </a:ext>
                </a:extLst>
              </a:tr>
              <a:tr h="4050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544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/>
                        <a:t>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641 мм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1690 мм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890 мм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1096 мм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 мм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100 мм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2801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6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154339" y="840304"/>
            <a:ext cx="5020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ВЫРАВНИВАНИЕ МОРОЗИЛЬНОЙ КАМЕРЫ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339" y="1285380"/>
            <a:ext cx="5096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Выравнивание 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необходимо  для  устранения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вибрации. Если уровень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не отрегулирован должным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образом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во время установки, двери могут неплотно закрываться,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может  привести к проблемам с охлаждением, </a:t>
            </a:r>
            <a:endParaRPr lang="ru-RU" sz="1200" dirty="0" smtClean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замораживанием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поддержанием уровня влажности.</a:t>
            </a: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Рекомендуем Вам выравнивать прибор следующим образом: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 Подкатите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прибор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на место установки.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Откручивайте регулируемые ножки до момента касания их  с полом.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Отклоните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назад на 10 мм или 0,5°, сделав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1-2</a:t>
            </a:r>
          </a:p>
          <a:p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дополнительных 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оборота регулируемых ножек. </a:t>
            </a: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b="1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Внимание!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Колесики, не предназначены для передвижения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влево или вправо и должны использоваться только для  передвижения вперед-назад.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88" y="5795591"/>
            <a:ext cx="507723" cy="43774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05894"/>
            <a:ext cx="1369691" cy="13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ПЕРЕНАВЕШИВАНИЕ ДВЕРЕЙ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339" y="1145628"/>
            <a:ext cx="509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необходимости Вы можете изменить стороны открывания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двери с правой (согласно поставке) на левую.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должна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быть отключен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сети во время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перевешивания двери.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81" y="1649036"/>
            <a:ext cx="507723" cy="4377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339" y="2245450"/>
            <a:ext cx="5020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однимите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снимите крышку петли, выкрутите три винта, которые крепят верхнюю петлю к двери, затем снимите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петлю.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Users\User\Desktop\Безымянный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722563"/>
            <a:ext cx="2828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3104" y="2678540"/>
            <a:ext cx="69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13104" y="2907140"/>
            <a:ext cx="580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винты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13104" y="3135740"/>
            <a:ext cx="1279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ерхний шарнир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340" y="3921850"/>
            <a:ext cx="4846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Снимите дверь морозильной камеры.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Выверните винты,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которые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крепятся к правой стороне шкафа, затем снимите шарнир..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82478" y="5328607"/>
            <a:ext cx="12522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нижний шарнир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88801" y="5602715"/>
            <a:ext cx="580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винты</a:t>
            </a:r>
            <a:endParaRPr lang="ru-RU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" y="4702233"/>
            <a:ext cx="1538848" cy="123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54339" y="6188800"/>
            <a:ext cx="3160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4. Снимите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шайбу и гайку, которые крепят вал штифта к правому отверстию на нижнем шарнире, затем снимите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вал.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" name="Picture 4" descr="C:\Users\User\Desktop\Безымянный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188800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660195" y="6188800"/>
            <a:ext cx="5902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штифт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0176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ПЕРЕНАВЕШИВАНИЕ ДВЕРЕЙ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4339" y="1012349"/>
            <a:ext cx="3160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Вставьте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штифт в левое отверстие на нижнем шарнире, затем закрепите вал с помощью шайбы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гайки.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986652"/>
            <a:ext cx="1352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737424" y="1053908"/>
            <a:ext cx="5902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штифт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4339" y="1795453"/>
            <a:ext cx="5020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6. Установите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нижнюю петлю на левой стороне шкафа.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Выверните винт, которым крепится ограничитель дверцы с правой нижней стороны дверцы морозильного отделения, затем снимите ограничитель дверцы и установите на нижнюю левую сторону.</a:t>
            </a:r>
          </a:p>
        </p:txBody>
      </p:sp>
      <p:pic>
        <p:nvPicPr>
          <p:cNvPr id="2054" name="Picture 6" descr="C:\Users\User\Desktop\Безымянный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24" y="2751138"/>
            <a:ext cx="13049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92992" y="3261728"/>
            <a:ext cx="14879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верь морозильной</a:t>
            </a: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камеры</a:t>
            </a:r>
            <a:endParaRPr lang="ru-RU" sz="11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91788" y="3915733"/>
            <a:ext cx="16738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верной ограничитель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59102" y="4269624"/>
            <a:ext cx="5015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8. Установите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дверцу морозильной камеры.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9.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Переместите втулку дверцы с верхней правой стороны дверцы морозильной камеры на верхнюю левую сторону дверцы. И переместите левую крышку отверстия на правую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сторону.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17249" y="5226051"/>
            <a:ext cx="13805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крышка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отверстия</a:t>
            </a:r>
            <a:endParaRPr lang="ru-RU" sz="11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5985" y="5288966"/>
            <a:ext cx="7569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верная </a:t>
            </a: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втулка</a:t>
            </a:r>
            <a:endParaRPr lang="ru-RU" sz="1100" dirty="0"/>
          </a:p>
        </p:txBody>
      </p:sp>
      <p:pic>
        <p:nvPicPr>
          <p:cNvPr id="27" name="Picture 2" descr="C:\Users\User\Desktop\Безымянный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16" y="5226051"/>
            <a:ext cx="17907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51260" y="6282502"/>
            <a:ext cx="4999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10.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Удалите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винт, который крепит крышку отверстия для винта шарнира в верхней левой части корпуса, снимите крышку и закрепите крышку в верхней правой части корпуса.</a:t>
            </a:r>
          </a:p>
        </p:txBody>
      </p:sp>
    </p:spTree>
    <p:extLst>
      <p:ext uri="{BB962C8B-B14F-4D97-AF65-F5344CB8AC3E}">
        <p14:creationId xmlns:p14="http://schemas.microsoft.com/office/powerpoint/2010/main" val="7093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ПЕРЕНАВЕШИВАНИЕ ДВЕРЕЙ</a:t>
            </a:r>
          </a:p>
        </p:txBody>
      </p:sp>
      <p:pic>
        <p:nvPicPr>
          <p:cNvPr id="26" name="Picture 3" descr="C:\Users\User\Desktop\Безымянный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52" y="945933"/>
            <a:ext cx="2209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788642" y="917358"/>
            <a:ext cx="580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винты</a:t>
            </a:r>
            <a:endParaRPr lang="ru-RU" sz="11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23850" y="1126194"/>
            <a:ext cx="30391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крышка отверстия для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петель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4339" y="2180796"/>
            <a:ext cx="509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Закрепите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верхний шарнир в верхней левой части шкафа тремя винтами, которые вы удалили ранее. Перед тем, как затягивать винты верхнего шарнира, убедитесь, что верхняя часть двери находится на одном уровне с корпусом, а резиновая прокладка обеспечивает хорошее уплотнение.</a:t>
            </a:r>
          </a:p>
          <a:p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Установите крышку петли поверх петли в верхней левой части шкафа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 Снимите заглушки левого отверстия,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открутите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болты и снимите заглушки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правого отверстия.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14. Установите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правые заглушки на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левой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стороне двери и установите ручку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правой стороне двери.</a:t>
            </a:r>
          </a:p>
        </p:txBody>
      </p:sp>
      <p:pic>
        <p:nvPicPr>
          <p:cNvPr id="37" name="Picture 4" descr="C:\Users\User\Desktop\Безымянный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2" y="3403600"/>
            <a:ext cx="22669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624471" y="3403927"/>
            <a:ext cx="69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endParaRPr lang="ru-RU" sz="11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624471" y="3632527"/>
            <a:ext cx="580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винты</a:t>
            </a:r>
            <a:endParaRPr lang="ru-RU" sz="11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24471" y="3861127"/>
            <a:ext cx="1279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ерхний шарнир</a:t>
            </a:r>
            <a:endParaRPr lang="ru-RU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79" y="4518025"/>
            <a:ext cx="1952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0" y="5842000"/>
            <a:ext cx="2114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6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7E6F6B4-3216-40EC-8574-7A7747561A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16"/>
          <a:stretch/>
        </p:blipFill>
        <p:spPr>
          <a:xfrm>
            <a:off x="759229" y="820475"/>
            <a:ext cx="4568422" cy="63403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C05D84C-82F7-40CD-B20C-021E925B55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7AFEC6-8E6F-4946-B8A6-FACAC0882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2399D8-58A8-4608-B34D-A5254921C6B0}"/>
              </a:ext>
            </a:extLst>
          </p:cNvPr>
          <p:cNvSpPr txBox="1"/>
          <p:nvPr/>
        </p:nvSpPr>
        <p:spPr>
          <a:xfrm>
            <a:off x="220021" y="1302182"/>
            <a:ext cx="241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БЛАГОДАРИМ ВАС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DC06CB-FA55-4823-860A-DEEB22B6CE75}"/>
              </a:ext>
            </a:extLst>
          </p:cNvPr>
          <p:cNvSpPr txBox="1"/>
          <p:nvPr/>
        </p:nvSpPr>
        <p:spPr>
          <a:xfrm>
            <a:off x="229754" y="1722247"/>
            <a:ext cx="424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 доверие и поздравляем с приобретением нового изделия.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E2D8BF1-B443-4A81-A77C-F39596C09952}"/>
              </a:ext>
            </a:extLst>
          </p:cNvPr>
          <p:cNvSpPr/>
          <p:nvPr/>
        </p:nvSpPr>
        <p:spPr>
          <a:xfrm>
            <a:off x="229755" y="2294454"/>
            <a:ext cx="4240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более удобного и простого использования изделия мы подготовили подробную инструкцию по эксплуатации.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Пожалуйста, внимательно прочитайте данную инструкцию перед установкой или использованием прибора.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Она поможет Вам быстрее познакомиться с новым изделием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47A5167-98D7-4859-8F63-8D24B979469E}"/>
              </a:ext>
            </a:extLst>
          </p:cNvPr>
          <p:cNvSpPr/>
          <p:nvPr/>
        </p:nvSpPr>
        <p:spPr>
          <a:xfrm>
            <a:off x="267855" y="3542839"/>
            <a:ext cx="424064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Данное руководство содержит важную информацию по безопасной установке, использованию Вашего изделия и уходу за ним, а также необходимые предупреждения, которые позволят Вам извлечь максимальную пользу из изделия.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F2B11FE-28BF-47DB-9201-6BE9A72A9397}"/>
              </a:ext>
            </a:extLst>
          </p:cNvPr>
          <p:cNvSpPr/>
          <p:nvPr/>
        </p:nvSpPr>
        <p:spPr>
          <a:xfrm>
            <a:off x="293832" y="4693562"/>
            <a:ext cx="4240645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Храните данное руководство в надежном и удобном месте с тем, чтобы пользоваться им при необходимости.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D1DAF8A0-507B-4F09-9D17-53F36BA8040F}"/>
              </a:ext>
            </a:extLst>
          </p:cNvPr>
          <p:cNvSpPr/>
          <p:nvPr/>
        </p:nvSpPr>
        <p:spPr>
          <a:xfrm>
            <a:off x="229755" y="5909519"/>
            <a:ext cx="3353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Инструкцию по эксплуатации Вы также</a:t>
            </a:r>
          </a:p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можете найти на нашем сайте:</a:t>
            </a:r>
          </a:p>
          <a:p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www.maunfeld.ru</a:t>
            </a:r>
            <a:endParaRPr lang="ru-RU" sz="11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52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ПЕРЕНАВЕШИВАНИЕ ДВЕРЕЙ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844" y="891352"/>
            <a:ext cx="4999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15. Установите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дверь холодильной камеры.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16.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Переместите втулку дверцы с верхней правой стороны дверцы холодильника на верхнюю левую сторону дверцы. И переместите левую крышку отверстия в правую сторону.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31153" y="1720851"/>
            <a:ext cx="1576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крышка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отверстие</a:t>
            </a:r>
            <a:endParaRPr lang="ru-RU" sz="11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9889" y="1832978"/>
            <a:ext cx="7569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верная </a:t>
            </a:r>
          </a:p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втулка</a:t>
            </a:r>
            <a:endParaRPr lang="ru-RU" sz="1100" dirty="0"/>
          </a:p>
        </p:txBody>
      </p:sp>
      <p:pic>
        <p:nvPicPr>
          <p:cNvPr id="27" name="Picture 2" descr="C:\Users\User\Desktop\Безымянный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20" y="1770063"/>
            <a:ext cx="17907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4339" y="2696727"/>
            <a:ext cx="509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17. Удалите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винт, который крепит крышку отверстия для винта шарнира в верхней левой части корпуса, снимите крышку и закрепите крышку в верхней правой части корпуса.</a:t>
            </a:r>
          </a:p>
        </p:txBody>
      </p:sp>
      <p:pic>
        <p:nvPicPr>
          <p:cNvPr id="4099" name="Picture 3" descr="C:\Users\User\Desktop\Безымянный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52" y="3327183"/>
            <a:ext cx="2209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88642" y="3298608"/>
            <a:ext cx="580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винты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3507444"/>
            <a:ext cx="30391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крышка отверстия для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петель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339" y="4409646"/>
            <a:ext cx="5096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18.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Закрепите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верхний шарнир в верхней левой части шкафа тремя винтами, которые вы удалили ранее. Перед тем, как затягивать винты верхнего шарнира, убедитесь, что верхняя часть двери находится на одном уровне с корпусом, а резиновая прокладка обеспечивает хорошее уплотнение.</a:t>
            </a:r>
          </a:p>
          <a:p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Установите крышку петли поверх петли в верхней левой части шкафа.</a:t>
            </a:r>
          </a:p>
        </p:txBody>
      </p:sp>
      <p:pic>
        <p:nvPicPr>
          <p:cNvPr id="4100" name="Picture 4" descr="C:\Users\User\Desktop\Безымянный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77" y="5661025"/>
            <a:ext cx="22669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900696" y="5661352"/>
            <a:ext cx="6928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крышк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а</a:t>
            </a:r>
            <a:endParaRPr lang="ru-RU" sz="11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900696" y="5889952"/>
            <a:ext cx="5806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винты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900696" y="6118552"/>
            <a:ext cx="1279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ерхний шарнир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254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7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-20-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59779"/>
              </p:ext>
            </p:extLst>
          </p:nvPr>
        </p:nvGraphicFramePr>
        <p:xfrm>
          <a:off x="780020" y="4257098"/>
          <a:ext cx="4020579" cy="194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93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КЛИМАТИЧЕСКИЙ КЛАСС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ТЕМПЕРАТУРА ОКРУЖАЮЩЕЙ СРЕДЫ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SN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+10°C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+32°С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+32°С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+38°С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  <a:endParaRPr lang="ru-RU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</a:t>
                      </a:r>
                      <a:r>
                        <a:rPr lang="en-US" sz="1200" dirty="0"/>
                        <a:t>+1</a:t>
                      </a:r>
                      <a:r>
                        <a:rPr lang="ru-RU" sz="1200" dirty="0"/>
                        <a:t>6</a:t>
                      </a:r>
                      <a:r>
                        <a:rPr lang="en-US" sz="1200" dirty="0"/>
                        <a:t>°C</a:t>
                      </a:r>
                      <a:r>
                        <a:rPr lang="en-US" sz="1200" baseline="0" dirty="0"/>
                        <a:t>  </a:t>
                      </a:r>
                      <a:r>
                        <a:rPr lang="ru-RU" sz="1200" baseline="0" dirty="0"/>
                        <a:t>до +43°С</a:t>
                      </a:r>
                      <a:endParaRPr lang="ru-R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3077" y="1205831"/>
            <a:ext cx="5011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Данная морозильная камера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выполняет свои функции при условии 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соблюдения требования климатического класса. Соответствие климатического класса температурным условиям приведены в таблице ниже. </a:t>
            </a:r>
            <a:endParaRPr lang="ru-RU" sz="1200" dirty="0" smtClean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</a:t>
            </a:r>
            <a:r>
              <a:rPr lang="ru-RU" sz="1200" b="1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Внимание!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внутреннюю температуру морозильной 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камеры могут оказывать влияние следующие факторы: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- расположение морозильной камеры;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- температура окружающей среды;</a:t>
            </a: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- частота открывания дверей.                 </a:t>
            </a:r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Климатический класс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камеры указан в   технических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характеристиках</a:t>
            </a: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в данном Руководстве и на  технической этикетке на </a:t>
            </a:r>
            <a:r>
              <a:rPr lang="ru-RU" sz="1200" dirty="0" smtClean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камере.</a:t>
            </a:r>
            <a:endParaRPr lang="ru-RU" sz="1200" b="0" u="none" strike="noStrike" dirty="0">
              <a:solidFill>
                <a:srgbClr val="231F2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6" y="2165999"/>
            <a:ext cx="387987" cy="3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50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ОПИСАНИЕ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-21-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236" y="5027055"/>
            <a:ext cx="4410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Панель контроля и управления морозильной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камерой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AutoNum type="arabicPeriod" startAt="2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Полки с крышкой</a:t>
            </a:r>
          </a:p>
          <a:p>
            <a:pPr marL="228600" indent="-228600">
              <a:buAutoNum type="arabicPeriod" startAt="2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Ящики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AutoNum type="arabicPeriod" startAt="4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Регулируемые ножки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buAutoNum type="arabicPeriod" startAt="4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Дверные полки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4338" y="6576299"/>
            <a:ext cx="51733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Примечание: </a:t>
            </a:r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Из-за </a:t>
            </a:r>
            <a:r>
              <a:rPr lang="ru-RU" sz="11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постоянных разработок и технологических инноваций, описание прибора </a:t>
            </a:r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в данном руководстве </a:t>
            </a:r>
            <a:r>
              <a:rPr lang="ru-RU" sz="11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,может </a:t>
            </a:r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не полностью соответствовать </a:t>
            </a:r>
            <a:r>
              <a:rPr lang="ru-RU" sz="11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камере. </a:t>
            </a:r>
            <a:endParaRPr lang="ru-RU" sz="11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33" y="1061049"/>
            <a:ext cx="2110951" cy="331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23342" y="1242205"/>
            <a:ext cx="6639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31904" y="1584386"/>
            <a:ext cx="6639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37036" y="1980483"/>
            <a:ext cx="6639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457846" y="2398089"/>
            <a:ext cx="6639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64423" y="3848895"/>
            <a:ext cx="6639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466175" y="2389463"/>
            <a:ext cx="0" cy="14579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1436740" y="1587245"/>
            <a:ext cx="296" cy="3967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75098" y="4304435"/>
            <a:ext cx="5003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84956" y="1578619"/>
            <a:ext cx="6639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484956" y="1958163"/>
            <a:ext cx="6639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139416" y="1574241"/>
            <a:ext cx="0" cy="3839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76529" y="1092426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75181" y="1617058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5181" y="2936054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91365" y="4166038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9221" y="1608966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2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-22-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165456" y="483066"/>
            <a:ext cx="5020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ПЕРВОЕ ВКЛЮЧЕНИЕ 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232131" y="928388"/>
            <a:ext cx="2513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УСТАНОВКА ТЕМПЕРАТУРЫ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7" y="2392659"/>
            <a:ext cx="4991100" cy="71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65455" y="1258824"/>
            <a:ext cx="5084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После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подключения холодильника к сети,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сразу засветятся все иконки на  дисплее,  которые будет светиться  в течении 2 секунд. 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Включиться компрессор и  автоматически установится температура -18°С 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7697" y="3529359"/>
            <a:ext cx="50206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Температура может быть отрегулирована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путем нажатия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клавиши «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SET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». Каждый раз, когда нажимается клавиша «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SET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», индикатор текущего режима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светится,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пока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загорается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индикатор следующего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режима. Если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течение 5 секунд не выполняется ни одна из операций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клавишей, указанная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настройка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режима фиксируется.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того как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настройку подтвердили,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температура будет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немедленно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контролироваться в соответствии с настройкой режима.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2042" y="5424237"/>
            <a:ext cx="5031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Температурный цикл при нажатии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клавиш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-16</a:t>
            </a:r>
            <a:r>
              <a:rPr lang="zh-CN" altLang="en-US" sz="1200" dirty="0"/>
              <a:t>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→-18</a:t>
            </a:r>
            <a:r>
              <a:rPr lang="zh-CN" altLang="en-US" sz="1200" dirty="0" smtClean="0"/>
              <a:t>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→-20</a:t>
            </a:r>
            <a:r>
              <a:rPr lang="zh-CN" altLang="en-US" sz="1200" dirty="0" smtClean="0"/>
              <a:t>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→-22</a:t>
            </a:r>
            <a:r>
              <a:rPr lang="zh-CN" altLang="en-US" sz="1200" dirty="0" smtClean="0"/>
              <a:t>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→-24</a:t>
            </a:r>
            <a:r>
              <a:rPr lang="zh-CN" altLang="en-US" sz="1200" dirty="0" smtClean="0"/>
              <a:t>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→            Быстрая заморозка→-16</a:t>
            </a:r>
            <a:r>
              <a:rPr lang="zh-CN" altLang="en-US" sz="1200" dirty="0" smtClean="0"/>
              <a:t>℃</a:t>
            </a:r>
            <a:r>
              <a:rPr lang="ru-RU" altLang="zh-CN" sz="1200" dirty="0" smtClean="0"/>
              <a:t>  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22" y="5655069"/>
            <a:ext cx="335252" cy="32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-23-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165456" y="483066"/>
            <a:ext cx="5020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ОПИСАНИЕ ФУНКЦИЙ 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232131" y="928388"/>
            <a:ext cx="3228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ФУНКЦИЯ  «БЫСТРОЙ ЗАМОРОЗКИ»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109" y="1244995"/>
            <a:ext cx="5052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Данная функция предназначена для быстрой заморозки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продуктов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 Быстрая  заморозка в морозильной камере способствует предотвращению потери пищи и сохранению свежести. </a:t>
            </a: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функция быстрой заморозки включена, температура морозильной камеры будет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быстро понижаться. После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26 часов работы функция быстрой заморозки будет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отключена автоматически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температурный режим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восстановится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уровня,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который был установлен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ранее до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включения функции быстрой заморозки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6407" y="3547344"/>
            <a:ext cx="5028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какая-либо дверь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в вашем холодильнике будет открыта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течение более 3 минут,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сработает сигнализация  открытой двери. Для отключения  сигнализации нажмите любую  клавишу. Но, если дверь не будет закрыта в течении последующих  3 минут, сигнализация сработает снова. Сигнализация будет срабатывать до тех пор, пока дверь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будет закрыта.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6407" y="4897106"/>
            <a:ext cx="51040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ФУНКЦИЯ ОТКЛЮЧЕНИЕ ПАМЯТИ.</a:t>
            </a: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случае сбоя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питания и последующем его восстановлением, холодильник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будет поддерживать рабочее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состояние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установленное до отключения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питания.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3860" y="6011640"/>
            <a:ext cx="50011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ФУНКЦИЯ ЗАДЕРЖКИ ВКЛЮЧЕНИЯ</a:t>
            </a: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Чтобы защитить компрессор холодильника от повреждения в случае кратковременного сбоя питания (т.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е. менее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5 минут), компрессор не запустится сразу после его включения.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73860" y="3171973"/>
            <a:ext cx="4148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ФУНКЦИЯ  СИГНАЛИЗАЦИИ ОТКРЫТОЙ ДВЕРИ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54339" y="458519"/>
            <a:ext cx="30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339" y="1158492"/>
            <a:ext cx="50206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 камера  предназначена  для  длительного хранения продуктов, в  замороженном  состоянии,  таких  как  мясо, овощи, мороженое или для приготовления льда.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Быстрое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замораживание способно обеспечить продолжительное хранение замораживаемых продуктов питания. Мороженные продукты в Вашей морозильной камере можно хранить в течении максимум 4-х месяцев после даты покупки.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           Внимание!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Никогда не закрывайте дверь морозильной камеры при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выдвинутых ящиках, лотков для льда. Это может привести к повреждению как их самих, так и холодильника.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Внимание!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Никогда не размещайте газированные, шипучие напитки в морозильной камере на долгое время, так как это может привести к росту давления в емкости, и, как следствие, взрыву самой емкости и повреждению холодильника.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храните  в  морозильной  камере легковоспламеняющиеся  жидкости,  различные эфирные масла, жидкие газы, клей.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храните в морозильнике лекарственные препараты и реактивы, требующие определенной температуры хранения.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45" y="2771939"/>
            <a:ext cx="507723" cy="4377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04" y="3856755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-25-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339" y="1033606"/>
            <a:ext cx="5096082" cy="61863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замораживания свежих продуктов рекомендуется  делить  их  на  небольшие  порции или части, это  позволит  им  быстро  и  полностью  замораживаться,  а  также быстро  порционно  размораживаться.  Каждая  порция  должна быть  использована  за  один  раз.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Рекомендуется указывать даты на продуктах, чтобы отслеживать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время хранения.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Соблюдайте рекомендации по хранению продуктов, указанные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на упаковке производителем.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Храните  продукты  в  герметичной  (воздухонепроницаемой)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алюминиевой  упаковке  или  полиэтиленовой  пищевой  пленке.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Это уменьшит испарение влаги.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позволяйте свежим не замороженным продуктам касаться уже замороженных продуктов, чтобы избежать нагрева (повышение температуры) последних.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Оставляйте место между хранящимися продуктами, так как в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противном  случае  не  будет  поддерживаться  равномерная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циркуляция холодного воздуха, что приведет к нарушению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процесса замораживания.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Купленный замороженный продукт поместите в морозильник как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можно быстрее.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помещения свежих продуктов в морозильную камеру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обычно для их заморозки бывает достаточно 24 часов.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замораживайте повторно ранее размороженные продукты.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Это может вызвать проблемы со здоровьем, такие как пищевое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отравление.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извлечении льда, замороженного в морозильной камере, не притрагивайтесь к нему, так как лед может вызвать обморожение.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дотрагивайтесь до замороженных продуктов влажными руками!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ешьте мороженное или кубики льда сразу же после извлечения их из морозильной камеры!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4062" y="458972"/>
            <a:ext cx="537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СОВЕТЫ ПО ЗАМОРАЖИВАНИЮ ПРОДУКТОВ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56937" y="835114"/>
            <a:ext cx="2295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</a:t>
            </a:r>
          </a:p>
        </p:txBody>
      </p:sp>
    </p:spTree>
    <p:extLst>
      <p:ext uri="{BB962C8B-B14F-4D97-AF65-F5344CB8AC3E}">
        <p14:creationId xmlns:p14="http://schemas.microsoft.com/office/powerpoint/2010/main" val="2217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4339" y="755458"/>
            <a:ext cx="5096082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выключении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продолжительный срок,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необходимо выполнить следующие действия: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Отключите прибор от сети.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Извлеките все продукты из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Произведите размораживание морозильной камеры.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щательно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протрите или вымойте при необходимости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изнутри.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Зафиксируйте двери  в полуоткрытом состоянии, чтобы не препятствовать циркуляции воздуха и появления неприятного запаха.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488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ВЫКЛЮЧЕНИЕ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</a:t>
            </a:r>
            <a:endParaRPr lang="ru-RU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425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СОВЕТЫ ПО ЭНЕРГОСБЕРЕЖЕНИЮ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456" y="1049559"/>
            <a:ext cx="5020666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экономии электроэнергии советуем Вам следовать следующим рекомендациям: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открывайте часто  и не держите двери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камеры подолгу открытыми.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размещайте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вблизи  источников тепла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(прямые солнечные лучи, плиты, радиаторы и т.д.).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устанавливайте температуру ниже (холоднее), чем Вам на самом деле необходимо.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Устанавливайте 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хорошо вентилируемых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помещениях.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Дверное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уплотнение должно быть чистым и гибким. В случае износа прокладок необходимо провести замену.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ЧИСТКА И УХОД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748" y="943556"/>
            <a:ext cx="5096082" cy="55707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Ваша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имеет современную технологию «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No Frost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».  Сухой и холодный воздух при помощи вентилятора однородно распределяется по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камере между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полками одинаково с разных точек и равномерно охлаждает все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продукты. В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процессе работы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внутренних поверхностях не образовывается иней. Вам не придется вручную размораживать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камеру, так как размораживание происходит автоматически.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Когда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размораживается, можно включить автоматическую программу размораживания, удерживая нажатой кнопку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«SET»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течение 15 с, при этом горят все световые индикаторы режима, охлаждение прекращается и начинается размораживание.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время процесса размораживания вы можете удерживать кнопку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«SET»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течение 3 секунд, чтобы остановить размораживание вручную, или подождать, пока программа размораживания не выйдет автоматически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Чтобы избежать частых действий по размораживанию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включайте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данную функцию во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время процесса размораживания; и убедитесь, что функция размораживания не была включена снова в течение 10 минут после ее отключения вручную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поддержания  хорошего  внешнего  вида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камеры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необходимо  регулярно  чистить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её.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870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57EACC1E-6A46-4557-9B6B-EF40528CF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71789"/>
              </p:ext>
            </p:extLst>
          </p:nvPr>
        </p:nvGraphicFramePr>
        <p:xfrm>
          <a:off x="159379" y="924901"/>
          <a:ext cx="4989841" cy="5549526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678821">
                  <a:extLst>
                    <a:ext uri="{9D8B030D-6E8A-4147-A177-3AD203B41FA5}">
                      <a16:colId xmlns="" xmlns:a16="http://schemas.microsoft.com/office/drawing/2014/main" val="2586921732"/>
                    </a:ext>
                  </a:extLst>
                </a:gridCol>
                <a:gridCol w="3095625">
                  <a:extLst>
                    <a:ext uri="{9D8B030D-6E8A-4147-A177-3AD203B41FA5}">
                      <a16:colId xmlns="" xmlns:a16="http://schemas.microsoft.com/office/drawing/2014/main" val="818656163"/>
                    </a:ext>
                  </a:extLst>
                </a:gridCol>
                <a:gridCol w="1215395">
                  <a:extLst>
                    <a:ext uri="{9D8B030D-6E8A-4147-A177-3AD203B41FA5}">
                      <a16:colId xmlns="" xmlns:a16="http://schemas.microsoft.com/office/drawing/2014/main" val="3947014886"/>
                    </a:ext>
                  </a:extLst>
                </a:gridCol>
              </a:tblGrid>
              <a:tr h="582245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стр.5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РЕКОМЕНДАЦИИ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МЕРЫ БЕЗОПАСНОСТИ   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МЕРЫ БЕЗОПАСНОСТИ</a:t>
                      </a:r>
                    </a:p>
                    <a:p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1495388"/>
                  </a:ext>
                </a:extLst>
              </a:tr>
              <a:tr h="464529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стр.8 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ТЕХНИЧЕСКИЕ  ДАННЫЕ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ДАННЫЕ ПО </a:t>
                      </a:r>
                      <a:r>
                        <a:rPr lang="ru-RU" sz="800" b="0" dirty="0" smtClean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ЭНЕРГОСБЕРЕЖЕНИЮ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ТЕХНИЧЕСКИЕ</a:t>
                      </a:r>
                      <a:r>
                        <a:rPr lang="ru-RU" sz="900" b="1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ДАННЫЕ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2887722782"/>
                  </a:ext>
                </a:extLst>
              </a:tr>
              <a:tr h="957974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стр.11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стр.12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стр.13</a:t>
                      </a: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стр.16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ПОДКЛЮЧЕНИЕ</a:t>
                      </a:r>
                      <a:r>
                        <a:rPr lang="ru-RU" sz="800" b="0" baseline="0" dirty="0"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К ЭЛЕКТРОСЕТИ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РЕКОМЕНДАЦИИ ПО УСТАНОВКЕ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УСТАНОВКА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МОРОЗИЛЬНОЙ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КАМЕРЫ</a:t>
                      </a: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ПЕРЕНАВЕШИВАНИЕ ДВЕРЕЙ</a:t>
                      </a:r>
                      <a:endParaRPr lang="ru-RU" sz="800" b="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indent="-17780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УСТАНОВКА ПРИБОРА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1161146804"/>
                  </a:ext>
                </a:extLst>
              </a:tr>
              <a:tr h="394576">
                <a:tc>
                  <a:txBody>
                    <a:bodyPr/>
                    <a:lstStyle/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indent="0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ОПИСАНИЕ</a:t>
                      </a: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</a:t>
                      </a:r>
                      <a:r>
                        <a:rPr lang="ru-RU" sz="8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МОРОЗИЛЬНОЙ КАМЕРЫ</a:t>
                      </a:r>
                      <a:r>
                        <a:rPr lang="ru-RU" sz="800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ru-RU" sz="800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ОПИСАНИЕ ПРИБОРА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2774174361"/>
                  </a:ext>
                </a:extLst>
              </a:tr>
              <a:tr h="1733994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стр.23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.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стр.27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ПЕРВОЕ  ВКЛЮЧЕНИЕ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ОПИСАНИЕ ФУНКЦИЙ</a:t>
                      </a:r>
                      <a:endParaRPr lang="ru-RU" sz="80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МОРОЗИЛЬНАЯ  КАМЕРА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СОВЕТЫ ПО ЗАМОРАЖИВАНИЮ ПРОДУКТОВ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ВЫКЛЮЧЕНИЕ </a:t>
                      </a:r>
                      <a:r>
                        <a:rPr lang="ru-RU" sz="8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МОРОЗИЛЬНОЙ КАМЕРЫ</a:t>
                      </a:r>
                      <a:endParaRPr lang="ru-RU" sz="800" baseline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СОВЕТЫ ПО ЭНЕРГОСБЕРЕЖЕНИЮ</a:t>
                      </a:r>
                      <a:endParaRPr lang="ru-RU" sz="800" b="0" dirty="0"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ИСПОЛЬЗОВАНИЕ ПРИБОРА</a:t>
                      </a: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2475498632"/>
                  </a:ext>
                </a:extLst>
              </a:tr>
              <a:tr h="1226978"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стр.28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Arial" panose="020B0604020202020204" pitchFamily="34" charset="0"/>
                          <a:cs typeface="Segoe UI" panose="020B0502040204020203" pitchFamily="34" charset="0"/>
                        </a:rPr>
                        <a:t>стр.35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Arial" panose="020B0604020202020204" pitchFamily="34" charset="0"/>
                        <a:cs typeface="Segoe UI" panose="020B0502040204020203" pitchFamily="34" charset="0"/>
                      </a:endParaRP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ЧИСТКА</a:t>
                      </a:r>
                      <a:r>
                        <a:rPr lang="ru-RU" sz="8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 УХОД</a:t>
                      </a:r>
                      <a:endParaRPr lang="ru-RU" sz="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УСТРАНЕНИЕ НЕПОЛАДОК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ТЕХНИЧЕСКОЕ ОБСЛУЖИВАНИЕ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СЕРВИСНОЕ ОБСЛУЖИВАНИЕ</a:t>
                      </a:r>
                    </a:p>
                    <a:p>
                      <a:pPr marL="0" marR="0" lvl="0" indent="-177800" algn="l" defTabSz="532729" rtl="0" eaLnBrk="1" fontAlgn="auto" latinLnBrk="0" hangingPunct="1">
                        <a:lnSpc>
                          <a:spcPts val="125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ИНФОРМАЦИЯ ОТ ПРОИЗВОДИТЕЛЯ</a:t>
                      </a:r>
                    </a:p>
                  </a:txBody>
                  <a:tcPr marL="4540" marR="4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ТЕХНИЧЕСКОЕ ОБСЛУЖИВАНИЕ</a:t>
                      </a:r>
                    </a:p>
                  </a:txBody>
                  <a:tcPr marL="4540" marR="4540" marT="0" marB="0"/>
                </a:tc>
                <a:extLst>
                  <a:ext uri="{0D108BD9-81ED-4DB2-BD59-A6C34878D82A}">
                    <a16:rowId xmlns="" xmlns:a16="http://schemas.microsoft.com/office/drawing/2014/main" val="2611121255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9161FB8-AAA2-4885-9F2C-344E77CA1719}"/>
              </a:ext>
            </a:extLst>
          </p:cNvPr>
          <p:cNvCxnSpPr>
            <a:cxnSpLocks/>
          </p:cNvCxnSpPr>
          <p:nvPr/>
        </p:nvCxnSpPr>
        <p:spPr>
          <a:xfrm>
            <a:off x="420195" y="108665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C087299-C5C2-44AC-925B-421359C10517}"/>
              </a:ext>
            </a:extLst>
          </p:cNvPr>
          <p:cNvCxnSpPr>
            <a:cxnSpLocks/>
          </p:cNvCxnSpPr>
          <p:nvPr/>
        </p:nvCxnSpPr>
        <p:spPr>
          <a:xfrm>
            <a:off x="400050" y="1627614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F51483FD-945B-4FFF-9EEA-596667504EDF}"/>
              </a:ext>
            </a:extLst>
          </p:cNvPr>
          <p:cNvCxnSpPr>
            <a:cxnSpLocks/>
          </p:cNvCxnSpPr>
          <p:nvPr/>
        </p:nvCxnSpPr>
        <p:spPr>
          <a:xfrm>
            <a:off x="413783" y="1884236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E07B63C2-363D-41C3-96B4-19F9AA95B2B1}"/>
              </a:ext>
            </a:extLst>
          </p:cNvPr>
          <p:cNvCxnSpPr>
            <a:cxnSpLocks/>
          </p:cNvCxnSpPr>
          <p:nvPr/>
        </p:nvCxnSpPr>
        <p:spPr>
          <a:xfrm>
            <a:off x="490777" y="2588730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87FF5D31-E4C5-458A-B9D9-6170C31D6104}"/>
              </a:ext>
            </a:extLst>
          </p:cNvPr>
          <p:cNvCxnSpPr>
            <a:cxnSpLocks/>
          </p:cNvCxnSpPr>
          <p:nvPr/>
        </p:nvCxnSpPr>
        <p:spPr>
          <a:xfrm>
            <a:off x="464583" y="211308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B8B8E8CA-7B5D-41FC-9621-3345C38C17AB}"/>
              </a:ext>
            </a:extLst>
          </p:cNvPr>
          <p:cNvCxnSpPr>
            <a:cxnSpLocks/>
          </p:cNvCxnSpPr>
          <p:nvPr/>
        </p:nvCxnSpPr>
        <p:spPr>
          <a:xfrm>
            <a:off x="468318" y="2836639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EEA14514-25B7-47D6-8C71-7E87580190AB}"/>
              </a:ext>
            </a:extLst>
          </p:cNvPr>
          <p:cNvCxnSpPr>
            <a:cxnSpLocks/>
          </p:cNvCxnSpPr>
          <p:nvPr/>
        </p:nvCxnSpPr>
        <p:spPr>
          <a:xfrm>
            <a:off x="476778" y="4857735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15F58B52-724C-48F8-B9BB-9D85EC5EB223}"/>
              </a:ext>
            </a:extLst>
          </p:cNvPr>
          <p:cNvCxnSpPr>
            <a:cxnSpLocks/>
          </p:cNvCxnSpPr>
          <p:nvPr/>
        </p:nvCxnSpPr>
        <p:spPr>
          <a:xfrm>
            <a:off x="449791" y="385389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C02800BC-431A-4BCB-AE62-0D8E1DD3291D}"/>
              </a:ext>
            </a:extLst>
          </p:cNvPr>
          <p:cNvCxnSpPr>
            <a:cxnSpLocks/>
          </p:cNvCxnSpPr>
          <p:nvPr/>
        </p:nvCxnSpPr>
        <p:spPr>
          <a:xfrm>
            <a:off x="445595" y="4601327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FDE0FA0C-8711-44FD-9E42-C5637A1D629A}"/>
              </a:ext>
            </a:extLst>
          </p:cNvPr>
          <p:cNvCxnSpPr>
            <a:cxnSpLocks/>
          </p:cNvCxnSpPr>
          <p:nvPr/>
        </p:nvCxnSpPr>
        <p:spPr>
          <a:xfrm>
            <a:off x="415925" y="1307196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6C087299-C5C2-44AC-925B-421359C10517}"/>
              </a:ext>
            </a:extLst>
          </p:cNvPr>
          <p:cNvCxnSpPr>
            <a:cxnSpLocks/>
          </p:cNvCxnSpPr>
          <p:nvPr/>
        </p:nvCxnSpPr>
        <p:spPr>
          <a:xfrm>
            <a:off x="435220" y="4123101"/>
            <a:ext cx="4333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84427" y="5937901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64583" y="434216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41325" y="234143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92112" y="619507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84968" y="545212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71727" y="6408452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86303" y="5699776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76778" y="3215865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440555F7-2FB9-4573-9C9D-A62655FF5272}"/>
              </a:ext>
            </a:extLst>
          </p:cNvPr>
          <p:cNvCxnSpPr>
            <a:cxnSpLocks/>
          </p:cNvCxnSpPr>
          <p:nvPr/>
        </p:nvCxnSpPr>
        <p:spPr>
          <a:xfrm>
            <a:off x="457445" y="3634807"/>
            <a:ext cx="3825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58972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ЧИСТКА И УХОД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748" y="1090301"/>
            <a:ext cx="5096082" cy="280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Перед началом очистки убедитесь,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отключена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 электрической сети.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мытье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лейте на него воду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Внутреннюю и наружную поверхности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протереть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мягкой тканью или губкой с теплой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мыльной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водой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Снимите и очистите каждую деталь 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отдельности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мыльной водой. Ни в коем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случае не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мыть детали в посудомоечной машине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для очистки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воспламеняющиеся взрывоопасные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или вызывающие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коррозию материалы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такие как растворитель, газ или кислота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    </a:t>
            </a:r>
            <a:r>
              <a:rPr lang="ru-RU" sz="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Заднюю решётку следует чистить пылесосом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или сухой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щеткой минимум один раз в год. Это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улучшит эффективность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работы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позволит сэкономить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электроэнергию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70" y="1167909"/>
            <a:ext cx="506012" cy="4389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764" y="3978599"/>
            <a:ext cx="5096082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Для чистки стеклянных полок используйте неабразивные средства на водной основе.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мытья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протрите его насухо и дайте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ему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постоять некоторое время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открытой  дверью.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Позаботьтесь, чтобы дверные уплотнители всегда были чистыми.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Липкие продукты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питания,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касаясь уплотнителя,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могут затем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вызывать прилипание уплотнителя к дверной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рамке морозильной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рвать уплотнитель при открытии двери. Протирайте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уплотнитель мягким моющим средством и теплой водой, затем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насухо вытирайте.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Только после того, как дверные уплотнители полностью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высушены, Вы можете включить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сеть.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81" y="6420046"/>
            <a:ext cx="335309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-30-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УСТРАНЕНИЕ НЕПОЛАДОК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2625" y="1955800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948732"/>
              </p:ext>
            </p:extLst>
          </p:nvPr>
        </p:nvGraphicFramePr>
        <p:xfrm>
          <a:off x="250806" y="4199991"/>
          <a:ext cx="4869833" cy="2858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3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6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причины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2263"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Устройство не работает.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Убедитесь в том, что кабель питания подключен к розетке должным образом.</a:t>
                      </a:r>
                    </a:p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Температура окружающей среды слишком низкая. Попробуйте установить температуру ниже (холоднее).</a:t>
                      </a:r>
                    </a:p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Это является нормой, если морозильная камера не работает во время автоматической </a:t>
                      </a:r>
                      <a:r>
                        <a:rPr lang="ru-RU" sz="110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разморозки</a:t>
                      </a:r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или же в течение короткого времени после того, как холодильник включен для защиты компрессора.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564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Неприятные запахи из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морозильника.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Возможно необходимо произвести чистку. Запахи могут исходить от продуктов, контейнеров, упаковок и т.д.</a:t>
                      </a:r>
                    </a:p>
                  </a:txBody>
                  <a:tcPr marL="44167" marR="4416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339" y="919102"/>
            <a:ext cx="50206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у Вас возникли проблемы 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или Вы обеспокоены тем, что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морозильная камера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работает неправильно, Вы можете выполнить несколько простых операций, прежде чем обращаться в сервисный центр.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</a:t>
            </a:r>
            <a:r>
              <a:rPr lang="ru-R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Внимание!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пытайтесь ни при каких обстоятельствах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самостоятельно ремонтировать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Ремонт, выполненный неопытными людьми, может привести к травмам или серьезным неисправностям.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Этот прибор должен обслуживаться уполномоченным инженером авторизованного сервисного центра и должны использоваться только оригинальные запасные части.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Вы не смогли устранить проблему, выполнив нижеуказанные действия, обратитесь к квалифицированному сервисному менеджеру. 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81" y="1767558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-31-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УСТРАНЕНИЕ НЕПОЛАДОК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2625" y="1955800"/>
            <a:ext cx="532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921393"/>
              </p:ext>
            </p:extLst>
          </p:nvPr>
        </p:nvGraphicFramePr>
        <p:xfrm>
          <a:off x="250806" y="1024494"/>
          <a:ext cx="4869833" cy="59001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3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6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причины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390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Шумы из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морозильной камеры.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Следующие шумы являются нормой: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Шум работы компрессора.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Шум циркуляции воздуха во время работы небольшого вентилятора в морозильной камере или других частях холодильника.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Булькающий звук похож на кипение воды.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Потрескивание во время автоматического размораживания.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Щелчки перед стартом работы компрессора.</a:t>
                      </a: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8483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Мотор работающий безостановочно.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В следующих случаях, шум работающего мотора является нормой: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Температура установлена ниже необходимой.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Большой объем теплых продуктов был недавно помещен в холодильник.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Температура окружающей среды очень высока.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Двери открыты продолжительное время, либо часто открываются.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• Первое включение холодильника либо включение после длительного перерыва.</a:t>
                      </a: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060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Температура внутри слишком высокая.</a:t>
                      </a: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Возможно, Вы оставили двери открытыми надолго, слишком часто открывали двери, что-то мешает дверям закрыться, холодильник установлен без соблюдения необходимой дистанции от стен, электроприборов и </a:t>
                      </a:r>
                      <a:r>
                        <a:rPr lang="ru-RU" sz="1100" dirty="0" err="1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т.д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7172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9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909E62-13A3-46B4-83B3-61F64C920CB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</a:t>
            </a: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323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УСТРАНЕНИЕ НЕПОЛАДОК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67273"/>
              </p:ext>
            </p:extLst>
          </p:nvPr>
        </p:nvGraphicFramePr>
        <p:xfrm>
          <a:off x="250806" y="1024494"/>
          <a:ext cx="4869833" cy="16877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93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76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Проблема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Возможные причины</a:t>
                      </a:r>
                      <a:endParaRPr lang="ru-RU" sz="1200" b="1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96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Температура внутри слишком низкая.</a:t>
                      </a: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Повысьте температуру на панели управления.</a:t>
                      </a: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7905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Двери с трудом закрываются.</a:t>
                      </a:r>
                    </a:p>
                  </a:txBody>
                  <a:tcPr marL="44167" marR="441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Проверьте угол наклона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морозильной</a:t>
                      </a:r>
                      <a:r>
                        <a:rPr lang="ru-RU" sz="1100" baseline="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 камеры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Фронтальная часть </a:t>
                      </a:r>
                      <a:r>
                        <a:rPr lang="ru-RU" sz="11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морозильной камеры </a:t>
                      </a:r>
                      <a:r>
                        <a:rPr lang="ru-RU" sz="1100" dirty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должна быть не более 10-15 мм выше задней, чтобы дверь возвращалась в закрытое положение.</a:t>
                      </a:r>
                    </a:p>
                  </a:txBody>
                  <a:tcPr marL="44167" marR="4416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154339" y="3282429"/>
            <a:ext cx="2744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КОДЫ ОШИБОК НА ДИСПЛЕЕ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4981" y="3645622"/>
            <a:ext cx="50095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Если на панели управления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срабатывает индикатор тревоги которые продолжает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мигать (при этом мигает соответствующий индикатор «-16, -20, -24 или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«быстрая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заморозка»), это указывает на неисправность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Пожалуйста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обратитесь в отдел послепродажного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обслуживания 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свяжитесь с местным авторизованным сервисным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центром.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87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-33-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E63539D-CAD2-406A-848B-4D3D754E9A02}"/>
              </a:ext>
            </a:extLst>
          </p:cNvPr>
          <p:cNvSpPr/>
          <p:nvPr/>
        </p:nvSpPr>
        <p:spPr>
          <a:xfrm>
            <a:off x="154339" y="813921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ТРАНСПОРТИРОВКЕ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DBBBDB9-7B6A-4384-AB78-DDEEAD1D18D0}"/>
              </a:ext>
            </a:extLst>
          </p:cNvPr>
          <p:cNvSpPr/>
          <p:nvPr/>
        </p:nvSpPr>
        <p:spPr>
          <a:xfrm>
            <a:off x="61976" y="1100118"/>
            <a:ext cx="5188445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Храните оригинальную упаковку.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Перевозите в оригинальной упаковке, придерживайтесь требований указательных знаков по транспортировке, имеющихся на упаковке.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оригинальная упаковка отсутствует, то примите меры, чтобы уберечь Ваш прибор от внешних ударов. Не  кладите на него тяжести.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транспортировке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держите или ставьте  его </a:t>
            </a:r>
            <a:r>
              <a:rPr lang="ru-RU" sz="1200" i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вертикально к полу.  Передвигая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прибор,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наклоняйте  его более чем на  45° от вертикального положения.  В случае транспортировки лежа 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должна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отстояться вертикально не менее  24 часов.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2C9B470-50C8-414C-AE94-2E97C3D18E43}"/>
              </a:ext>
            </a:extLst>
          </p:cNvPr>
          <p:cNvSpPr/>
          <p:nvPr/>
        </p:nvSpPr>
        <p:spPr>
          <a:xfrm>
            <a:off x="154339" y="3432845"/>
            <a:ext cx="5235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УТИЛИЗАЦИЯ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EA6792C-AF51-418D-BD03-7E01AA18D31C}"/>
              </a:ext>
            </a:extLst>
          </p:cNvPr>
          <p:cNvSpPr/>
          <p:nvPr/>
        </p:nvSpPr>
        <p:spPr>
          <a:xfrm>
            <a:off x="154339" y="3744716"/>
            <a:ext cx="502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Упаковка изготовлена из экологически чистых материалов, которые можно без ущерба для окружающей среды подвергать переработке, складировать на специальных полигонах для хранения отходов и утилизировать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Упаковочные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материалы имеют соответствующую маркировку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Символ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изделии или его упаковке указывает, что оно не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подлежит утилизации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качестве бытовых отходов. Изделие следует сдать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соответствующий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пункт приема электронного и электрооборудования для последующей утилизации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Соблюдая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правила утилизации изделия, вы поможете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предотвратить причинение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ущерба окружающей среде и здоровью людей,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который возможен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вследствие неподобающего обращения с подобными отходами. За более подробной информацией об утилизации изделия просьба обращаться к местным властям, в службу по вывозу и утилизации отходов или в магазин, в котором вы приобрели изделие.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C2113EA-276B-4906-8073-55A62EC6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160" y="6447107"/>
            <a:ext cx="578822" cy="5929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358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-34-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E63539D-CAD2-406A-848B-4D3D754E9A02}"/>
              </a:ext>
            </a:extLst>
          </p:cNvPr>
          <p:cNvSpPr/>
          <p:nvPr/>
        </p:nvSpPr>
        <p:spPr>
          <a:xfrm>
            <a:off x="61976" y="813921"/>
            <a:ext cx="5327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СЕРВИСНОЕ ОБСЛУЖИВАНИЕ ПОСЛЕ ПРОДАЖИ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D46738F-7A66-40F4-ADD2-057798ECED45}"/>
              </a:ext>
            </a:extLst>
          </p:cNvPr>
          <p:cNvSpPr/>
          <p:nvPr/>
        </p:nvSpPr>
        <p:spPr>
          <a:xfrm>
            <a:off x="126183" y="1121698"/>
            <a:ext cx="5020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Просим вас придерживаться следующих мер: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При покупке товара требуйте, чтобы продавец поставил свою отметку в гарантийном талоне.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Используйте свое изделие в соответствии с инструкциями по эксплуатации.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Если у Вас возникнут вопросы по изделию, Вы можете обратиться в пункты обслуживания по адресам, указанных в Вашем гарантийном талоне.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По окончании сервисных работ, не забудьте потребовать у сервисного специалиста отметку в гарантийном талоне.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Срок эксплуатации изделия составляет 10 лет (срок хранения запасных частей, которые необходимы для функционирования прибора).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Гарантийный срок изделия указан в Гарантийной Карте, которая вложена с инструкцией по эксплуатации</a:t>
            </a:r>
            <a:r>
              <a:rPr lang="ru-RU" sz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6D46738F-7A66-40F4-ADD2-057798ECED45}"/>
              </a:ext>
            </a:extLst>
          </p:cNvPr>
          <p:cNvSpPr/>
          <p:nvPr/>
        </p:nvSpPr>
        <p:spPr>
          <a:xfrm>
            <a:off x="154340" y="4763740"/>
            <a:ext cx="502066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всю электротехническую продукцию</a:t>
            </a:r>
            <a:r>
              <a:rPr lang="en-US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MAUNFELD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распространяется действие Технического Регламента Таможенного Союза : </a:t>
            </a:r>
            <a:endParaRPr lang="ru-RU" sz="1200" dirty="0" smtClean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 ТС 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004/2011 –  «О безопасности низковольтного </a:t>
            </a:r>
            <a:r>
              <a:rPr lang="ru-RU" sz="12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оборудования».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 ТС 020/2011 </a:t>
            </a:r>
            <a:r>
              <a:rPr lang="ru-RU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«Электромагнитная совместимость технических средств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».                                                                                                               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 ЕАЭС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037/2016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– «Об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ограничении применения опасных веществ в изделиях электротехники 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радиоэлектроники».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706B3F25-FAB1-4CFE-949A-B823C88D8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49701"/>
              </p:ext>
            </p:extLst>
          </p:nvPr>
        </p:nvGraphicFramePr>
        <p:xfrm>
          <a:off x="301354" y="1626889"/>
          <a:ext cx="4670324" cy="21250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162">
                  <a:extLst>
                    <a:ext uri="{9D8B030D-6E8A-4147-A177-3AD203B41FA5}">
                      <a16:colId xmlns="" xmlns:a16="http://schemas.microsoft.com/office/drawing/2014/main" val="4065871044"/>
                    </a:ext>
                  </a:extLst>
                </a:gridCol>
                <a:gridCol w="2335162">
                  <a:extLst>
                    <a:ext uri="{9D8B030D-6E8A-4147-A177-3AD203B41FA5}">
                      <a16:colId xmlns="" xmlns:a16="http://schemas.microsoft.com/office/drawing/2014/main" val="3865317695"/>
                    </a:ext>
                  </a:extLst>
                </a:gridCol>
              </a:tblGrid>
              <a:tr h="1888206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Каждая морозильная камера </a:t>
                      </a:r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MAUNFELD имеет уникальный серийный номер.</a:t>
                      </a: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Серийный номер указан на бирке, распложённой  на боковой стенке внутри </a:t>
                      </a:r>
                      <a:r>
                        <a:rPr lang="ru-RU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морозильной камеры.</a:t>
                      </a:r>
                      <a:endParaRPr lang="ru-RU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Дата производства изделия указана в серийном номере изделия.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Серийный номер состоит из букв и цифр:</a:t>
                      </a:r>
                      <a:endParaRPr lang="en-US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ru-RU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Пример: 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94836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61976" y="444589"/>
            <a:ext cx="44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ОТ ПРОИЗВОДИТЕЛЯ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354A23B-7DBA-4C5E-BE10-916D0F30E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2DE550F-61D6-4A48-97E8-781DB2FA9D74}"/>
              </a:ext>
            </a:extLst>
          </p:cNvPr>
          <p:cNvSpPr txBox="1"/>
          <p:nvPr/>
        </p:nvSpPr>
        <p:spPr>
          <a:xfrm>
            <a:off x="63031" y="7216908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1CD1352-B588-4C3F-A44B-3147B4C9117D}"/>
              </a:ext>
            </a:extLst>
          </p:cNvPr>
          <p:cNvSpPr txBox="1"/>
          <p:nvPr/>
        </p:nvSpPr>
        <p:spPr>
          <a:xfrm>
            <a:off x="2415141" y="7191185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-35-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98B373F-BF08-46A6-8BBE-AB4E0F930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71154"/>
              </p:ext>
            </p:extLst>
          </p:nvPr>
        </p:nvGraphicFramePr>
        <p:xfrm>
          <a:off x="310879" y="3787080"/>
          <a:ext cx="4670324" cy="33246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162">
                  <a:extLst>
                    <a:ext uri="{9D8B030D-6E8A-4147-A177-3AD203B41FA5}">
                      <a16:colId xmlns="" xmlns:a16="http://schemas.microsoft.com/office/drawing/2014/main" val="158412250"/>
                    </a:ext>
                  </a:extLst>
                </a:gridCol>
                <a:gridCol w="2335162">
                  <a:extLst>
                    <a:ext uri="{9D8B030D-6E8A-4147-A177-3AD203B41FA5}">
                      <a16:colId xmlns="" xmlns:a16="http://schemas.microsoft.com/office/drawing/2014/main" val="2918994801"/>
                    </a:ext>
                  </a:extLst>
                </a:gridCol>
              </a:tblGrid>
              <a:tr h="367751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Торговая марка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MAUNFELD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3680390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Тип продукции.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Морозильная</a:t>
                      </a:r>
                      <a:r>
                        <a:rPr lang="ru-RU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камера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281992"/>
                  </a:ext>
                </a:extLst>
              </a:tr>
              <a:tr h="481693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Модель.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327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MFFR1770W; MFFR170SB</a:t>
                      </a:r>
                      <a:r>
                        <a:rPr lang="ru-RU" sz="105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r>
                        <a:rPr lang="en-US" sz="105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MFFR170X</a:t>
                      </a:r>
                      <a:r>
                        <a:rPr lang="ru-RU" sz="105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Х</a:t>
                      </a:r>
                      <a:r>
                        <a:rPr lang="en-US" sz="1050" b="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</a:t>
                      </a:r>
                      <a:endParaRPr lang="ru-RU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3618252"/>
                  </a:ext>
                </a:extLst>
              </a:tr>
              <a:tr h="644507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Уполномоченное изготовителем лицо.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Импортер на территории Российской Федерации.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49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ООО «МАУНФЕЛД РУС»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123182, г. Москва, ул. Щукинская, д. 2, </a:t>
                      </a:r>
                      <a:r>
                        <a:rPr lang="ru-RU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эт</a:t>
                      </a:r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1, пом. 170, </a:t>
                      </a:r>
                      <a:r>
                        <a:rPr lang="ru-RU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каб</a:t>
                      </a:r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1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www.maunfeld.ru</a:t>
                      </a:r>
                      <a:endParaRPr lang="ru-RU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049" b="0" i="0" u="non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info@maunfeld.ru</a:t>
                      </a:r>
                      <a:endParaRPr lang="ru-RU" sz="1049" b="0" i="0" u="none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ru-RU" u="none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Тел.+ 7 (495) 380 - 19 - 82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905518"/>
                  </a:ext>
                </a:extLst>
              </a:tr>
              <a:tr h="644507"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Импортер на территории Республики Беларусь.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ООО "МАУНФЕЛД БАЙ"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220015, РБ, г. Минск, ул. Я. Мавра, д.47, пом.40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www.maunfeld.by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info@maunfeld.by</a:t>
                      </a:r>
                    </a:p>
                    <a:p>
                      <a:r>
                        <a:rPr lang="ru-RU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Тел. +375 17 317-35-35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2821968"/>
                  </a:ext>
                </a:extLst>
              </a:tr>
            </a:tbl>
          </a:graphicData>
        </a:graphic>
      </p:graphicFrame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7F7CB8F1-788D-45AD-BBBC-4256FB9AF77D}"/>
              </a:ext>
            </a:extLst>
          </p:cNvPr>
          <p:cNvCxnSpPr/>
          <p:nvPr/>
        </p:nvCxnSpPr>
        <p:spPr>
          <a:xfrm flipV="1">
            <a:off x="3162819" y="2546895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9354CAB-4A6B-41AF-9702-25A0062393C6}"/>
              </a:ext>
            </a:extLst>
          </p:cNvPr>
          <p:cNvSpPr/>
          <p:nvPr/>
        </p:nvSpPr>
        <p:spPr>
          <a:xfrm>
            <a:off x="2899512" y="2268575"/>
            <a:ext cx="5405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ЗАВОДА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E9F501BF-F3A7-4CBA-B58F-6FA498E5B124}"/>
              </a:ext>
            </a:extLst>
          </p:cNvPr>
          <p:cNvSpPr/>
          <p:nvPr/>
        </p:nvSpPr>
        <p:spPr>
          <a:xfrm>
            <a:off x="3289125" y="3304420"/>
            <a:ext cx="89159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ЕСЯЦ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ПРОИЗВОДСТВА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02B21D8D-0B3A-4C37-9A22-83FBDC30F410}"/>
              </a:ext>
            </a:extLst>
          </p:cNvPr>
          <p:cNvCxnSpPr>
            <a:cxnSpLocks/>
          </p:cNvCxnSpPr>
          <p:nvPr/>
        </p:nvCxnSpPr>
        <p:spPr>
          <a:xfrm flipV="1">
            <a:off x="4422894" y="2545268"/>
            <a:ext cx="0" cy="16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C525E38-1AA6-45F9-8522-79979B084676}"/>
              </a:ext>
            </a:extLst>
          </p:cNvPr>
          <p:cNvSpPr/>
          <p:nvPr/>
        </p:nvSpPr>
        <p:spPr>
          <a:xfrm>
            <a:off x="4088607" y="2258589"/>
            <a:ext cx="65434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 </a:t>
            </a:r>
          </a:p>
          <a:p>
            <a:pPr algn="ctr"/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ПРОДУКТА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77D1CBD4-5E1A-487C-B275-32858262F244}"/>
              </a:ext>
            </a:extLst>
          </p:cNvPr>
          <p:cNvCxnSpPr/>
          <p:nvPr/>
        </p:nvCxnSpPr>
        <p:spPr>
          <a:xfrm flipV="1">
            <a:off x="3031850" y="2714014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30AEF928-B72B-4E06-9977-BC9D53E721D2}"/>
              </a:ext>
            </a:extLst>
          </p:cNvPr>
          <p:cNvCxnSpPr>
            <a:cxnSpLocks/>
          </p:cNvCxnSpPr>
          <p:nvPr/>
        </p:nvCxnSpPr>
        <p:spPr>
          <a:xfrm flipV="1">
            <a:off x="4143905" y="2712886"/>
            <a:ext cx="0" cy="119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DE316793-7C33-40FC-A8CF-15EA4DC476C3}"/>
              </a:ext>
            </a:extLst>
          </p:cNvPr>
          <p:cNvCxnSpPr>
            <a:cxnSpLocks/>
          </p:cNvCxnSpPr>
          <p:nvPr/>
        </p:nvCxnSpPr>
        <p:spPr>
          <a:xfrm flipH="1">
            <a:off x="3031850" y="2712885"/>
            <a:ext cx="268602" cy="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131005D4-AB00-41AE-87D1-8A0DC2EDCCDD}"/>
              </a:ext>
            </a:extLst>
          </p:cNvPr>
          <p:cNvCxnSpPr>
            <a:cxnSpLocks/>
          </p:cNvCxnSpPr>
          <p:nvPr/>
        </p:nvCxnSpPr>
        <p:spPr>
          <a:xfrm flipH="1">
            <a:off x="3575776" y="3153793"/>
            <a:ext cx="3861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6E72DAEB-6CAF-41D4-A44E-30B63B386B68}"/>
              </a:ext>
            </a:extLst>
          </p:cNvPr>
          <p:cNvCxnSpPr>
            <a:cxnSpLocks/>
          </p:cNvCxnSpPr>
          <p:nvPr/>
        </p:nvCxnSpPr>
        <p:spPr>
          <a:xfrm flipV="1">
            <a:off x="3300452" y="2713112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F2A71CBC-0AF5-4300-B2DB-52B19534912C}"/>
              </a:ext>
            </a:extLst>
          </p:cNvPr>
          <p:cNvCxnSpPr>
            <a:cxnSpLocks/>
          </p:cNvCxnSpPr>
          <p:nvPr/>
        </p:nvCxnSpPr>
        <p:spPr>
          <a:xfrm flipV="1">
            <a:off x="4692838" y="2712885"/>
            <a:ext cx="0" cy="119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C6939AC9-B78B-4B33-8499-A06DD44BA833}"/>
              </a:ext>
            </a:extLst>
          </p:cNvPr>
          <p:cNvCxnSpPr>
            <a:cxnSpLocks/>
          </p:cNvCxnSpPr>
          <p:nvPr/>
        </p:nvCxnSpPr>
        <p:spPr>
          <a:xfrm flipH="1">
            <a:off x="4141064" y="2712885"/>
            <a:ext cx="5523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86C51A71-ADE3-40D8-9706-41C3A9967B21}"/>
              </a:ext>
            </a:extLst>
          </p:cNvPr>
          <p:cNvCxnSpPr>
            <a:cxnSpLocks/>
          </p:cNvCxnSpPr>
          <p:nvPr/>
        </p:nvCxnSpPr>
        <p:spPr>
          <a:xfrm flipH="1">
            <a:off x="3313838" y="3153793"/>
            <a:ext cx="2619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="" xmlns:a16="http://schemas.microsoft.com/office/drawing/2014/main" id="{F50D492E-512F-465F-96F1-915EF102BB79}"/>
              </a:ext>
            </a:extLst>
          </p:cNvPr>
          <p:cNvCxnSpPr>
            <a:cxnSpLocks/>
          </p:cNvCxnSpPr>
          <p:nvPr/>
        </p:nvCxnSpPr>
        <p:spPr>
          <a:xfrm>
            <a:off x="3440045" y="3152804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111643D-6E7F-4671-98EA-FE4E06E863DB}"/>
              </a:ext>
            </a:extLst>
          </p:cNvPr>
          <p:cNvSpPr/>
          <p:nvPr/>
        </p:nvSpPr>
        <p:spPr>
          <a:xfrm>
            <a:off x="3270294" y="3291907"/>
            <a:ext cx="362600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</a:t>
            </a:r>
            <a:r>
              <a:rPr lang="ru-RU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E827CB90-F0AF-40B6-83BD-86DAC797D693}"/>
              </a:ext>
            </a:extLst>
          </p:cNvPr>
          <p:cNvCxnSpPr>
            <a:cxnSpLocks/>
          </p:cNvCxnSpPr>
          <p:nvPr/>
        </p:nvCxnSpPr>
        <p:spPr>
          <a:xfrm flipH="1">
            <a:off x="3871983" y="3155519"/>
            <a:ext cx="2714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="" xmlns:a16="http://schemas.microsoft.com/office/drawing/2014/main" id="{57247822-0B73-4EED-B954-3380BBFB68E4}"/>
              </a:ext>
            </a:extLst>
          </p:cNvPr>
          <p:cNvCxnSpPr>
            <a:cxnSpLocks/>
          </p:cNvCxnSpPr>
          <p:nvPr/>
        </p:nvCxnSpPr>
        <p:spPr>
          <a:xfrm>
            <a:off x="4007715" y="3152136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DA3EA281-1641-40F7-9760-0F7AAB4EAA5E}"/>
              </a:ext>
            </a:extLst>
          </p:cNvPr>
          <p:cNvSpPr/>
          <p:nvPr/>
        </p:nvSpPr>
        <p:spPr>
          <a:xfrm>
            <a:off x="3813590" y="3303009"/>
            <a:ext cx="388248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ДАТА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A86985CA-B72D-4CED-8B0A-B23D89EB617A}"/>
              </a:ext>
            </a:extLst>
          </p:cNvPr>
          <p:cNvCxnSpPr>
            <a:cxnSpLocks/>
          </p:cNvCxnSpPr>
          <p:nvPr/>
        </p:nvCxnSpPr>
        <p:spPr>
          <a:xfrm>
            <a:off x="3313878" y="3015024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26AC96D6-0CFF-4903-A543-9B6D667A71F0}"/>
              </a:ext>
            </a:extLst>
          </p:cNvPr>
          <p:cNvCxnSpPr>
            <a:cxnSpLocks/>
          </p:cNvCxnSpPr>
          <p:nvPr/>
        </p:nvCxnSpPr>
        <p:spPr>
          <a:xfrm>
            <a:off x="3585300" y="3015024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DBDBCAC1-208B-4BF4-B38D-8DEEB0D05A56}"/>
              </a:ext>
            </a:extLst>
          </p:cNvPr>
          <p:cNvCxnSpPr>
            <a:cxnSpLocks/>
          </p:cNvCxnSpPr>
          <p:nvPr/>
        </p:nvCxnSpPr>
        <p:spPr>
          <a:xfrm>
            <a:off x="3867221" y="3012643"/>
            <a:ext cx="0" cy="140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CCD30FCD-CDBB-4B9E-9BD7-F2B0CBEBF4B6}"/>
              </a:ext>
            </a:extLst>
          </p:cNvPr>
          <p:cNvCxnSpPr>
            <a:cxnSpLocks/>
          </p:cNvCxnSpPr>
          <p:nvPr/>
        </p:nvCxnSpPr>
        <p:spPr>
          <a:xfrm>
            <a:off x="4141064" y="3017405"/>
            <a:ext cx="0" cy="138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="" xmlns:a16="http://schemas.microsoft.com/office/drawing/2014/main" id="{E996B567-8B5D-4818-9FB2-D17686D39DC5}"/>
              </a:ext>
            </a:extLst>
          </p:cNvPr>
          <p:cNvCxnSpPr>
            <a:cxnSpLocks/>
          </p:cNvCxnSpPr>
          <p:nvPr/>
        </p:nvCxnSpPr>
        <p:spPr>
          <a:xfrm>
            <a:off x="3726728" y="3152136"/>
            <a:ext cx="0" cy="1904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0" name="TextBox 16">
            <a:extLst>
              <a:ext uri="{FF2B5EF4-FFF2-40B4-BE49-F238E27FC236}">
                <a16:creationId xmlns="" xmlns:a16="http://schemas.microsoft.com/office/drawing/2014/main" id="{25AE8ECF-608B-4DE4-9EF4-660C40351EE1}"/>
              </a:ext>
            </a:extLst>
          </p:cNvPr>
          <p:cNvSpPr txBox="1"/>
          <p:nvPr/>
        </p:nvSpPr>
        <p:spPr>
          <a:xfrm>
            <a:off x="2935799" y="2729584"/>
            <a:ext cx="223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XXXXXXXXXXXX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534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BE4D0A5A-EA98-455D-AD1D-43C68F39B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344"/>
            <a:ext cx="5327650" cy="50843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236538" y="5127835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9B2A378-4577-4FA7-B085-7B70A505522C}"/>
              </a:ext>
            </a:extLst>
          </p:cNvPr>
          <p:cNvSpPr/>
          <p:nvPr/>
        </p:nvSpPr>
        <p:spPr>
          <a:xfrm>
            <a:off x="236538" y="3927506"/>
            <a:ext cx="5005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 всем вопросам технического обслуживания, приобретения аксессуаров, а также по вопросам, связанным с региональным сервисным обслуживанием техники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MAUNFELD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просим вас обращаться в ближайшую авторизованную сервисную службу.</a:t>
            </a:r>
          </a:p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Наши специалисты помогут вам в кратчайшие сроки.</a:t>
            </a:r>
          </a:p>
          <a:p>
            <a:pPr algn="just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Список сервисных центров смотрите на сайте: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FB6C9C-3FDD-4761-9B74-471F808C4AF9}"/>
              </a:ext>
            </a:extLst>
          </p:cNvPr>
          <p:cNvSpPr/>
          <p:nvPr/>
        </p:nvSpPr>
        <p:spPr>
          <a:xfrm>
            <a:off x="261497" y="6697810"/>
            <a:ext cx="50053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Производитель оставляет за собой право на внесение изменений в инструкции по эксплуатации.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DA4C005-6A39-499A-87B7-565550530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2" y="571646"/>
            <a:ext cx="4400726" cy="29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7365" y="1397215"/>
            <a:ext cx="51330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Данный прибор был протестирован и сертифицирован в соответствии со всеми действующими стандартами по электрической части и стандартами безопасности.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Данный прибор должен быть установлен и подключён в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соответствии с действующими правилами.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Следуйте инструкции по эксплуатации и храните его в безопасном месте для решения проблем, которые могут возникнуть в будущем.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31F2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Производитель, равно как импортер,  не несут ответственности перед конечным пользователем, если он по каким-то причинам не ознакомился с Руководством должным образом или оно было утеряно, испорчено, что препятствует ознакомлению с Руководством.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solidFill>
                <a:srgbClr val="231F2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Данный 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 для бытового использования и не может использоваться для целей не оговоренных настоящим  Руководством.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Удалите  упаковочные  ленты,  скотч  и  наклейки  до  начала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эксплуатации.</a:t>
            </a: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Остатки  клея  после  удаления  наклеек  и  скотча  можно  легко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смыть, нанеся небольшое количество жидкого моющего средства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для  посуды  и  слегка  потерев.  Внутренние  стенки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камеры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можно  вымыть  раствором  теплой  мыльной воды с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пищевой содой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(1 чайная ложка соды на литр воды)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Затем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протрите влажной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тряпкой и вытрите насухо.</a:t>
            </a:r>
          </a:p>
          <a:p>
            <a:endParaRPr lang="ru-RU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прибору простоять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1 час с открытыми дверьми, чтобы он просох и проветрился.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5" y="2112003"/>
            <a:ext cx="507723" cy="4377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88A87A-420B-4B74-B451-1729125B0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54268" y="444589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54268" y="813921"/>
            <a:ext cx="488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ВНИМАТЕЛЬНО ОЗНАКОМЬТЕСЬ С ИНСТРУКЦИЕЙ И СОХРАНИТЕ ЕЕ ДЛЯ ДАЛЬНЕЙШЕГО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ИСПОЛЬЗОВАНИЯ!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37395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661041-CE50-4E04-86C2-DCAB2BABB60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-3-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88A87A-420B-4B74-B451-1729125B0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54268" y="444589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РЕКОМЕНДАЦИИ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54268" y="813921"/>
            <a:ext cx="4887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ВНИМАТЕЛЬНО ОЗНАКОМЬТЕСЬ С ИНСТРУКЦИЕЙ И СОХРАНИТЕ ЕЕ ДЛЯ ДАЛЬНЕЙШЕГО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ИСПОЛЬЗОВАНИЯ!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37395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661041-CE50-4E04-86C2-DCAB2BABB602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-4-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4594" y="1397847"/>
            <a:ext cx="5055827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используйте  острые  инструменты,  растворители,  горючие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жидкости  и  металлические  щетки  для  удаления  остатков  клея,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так  как  это  может  повредить  поверхность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распаковки прибора убедитесь, что отсутствуют видимые повреждения. Если прибор был повреждён во время транспортировки, не используйте его, обратитесь к поставщику немедленно. В этом случае сохраните все упаковочные материалы.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переворачивайте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 не кладите его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бок. Передвигая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прибор,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 наклоняйте  его более чем на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45° от вертикального положения.</a:t>
            </a:r>
            <a:r>
              <a:rPr lang="he-IL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Поднимая его, никогда  не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придерживайте за ручку двери, верхнюю панель или трубки,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так  как велика вероятность деформирования и отламывания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упомянутых частей.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После  установки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необходимо  тщательно его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протереть перед использованием. Помойте ящики и полки в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теплой мыльной воде и высушите. При использовании в первый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раз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может иметь запах. После включения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начала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охлаждения запах выветрится.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 первом включении или  после  долго  перерыва работы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дайте ему  проработать  не  менее  2  часов перед загрузкой продуктов в него.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-5-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82" y="952329"/>
            <a:ext cx="5201468" cy="60016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Ваша безопасность важна для нас. Пожалуйста, внимательно прочитайте приведённую информацию перед установкой,  включением и использованием. 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Изготовитель не несёт ответственности за неправильную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установку и использование.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Гарантия на данный прибор действительна только при его бытовом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использовании.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Никогда не используйте механические или иные приспособления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для ускорения процесса оттаивания, если иное не одобрено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изготовителем.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Будьте осторожны и внимательны, чтобы не повредить трубки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холодильного контура.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допускайте повреждения системы циркуляции хладагента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вашего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располагайте продукты вблизи от распределителя холодного   воздуха.  Соблюдайте размещение допустимого количества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продуктов, чтобы обеспечить нормальную циркуляцию воздуха.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накрывайте корпус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кружевами это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неблагоприятно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скажется на работе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прибора. 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Держите вентиляционные отверстия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открытыми.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предназначен для использования людьми с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физическими или психическими недостатками, а так же лицами с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недостаточным опытом и знаниями (включая детей). Таким людям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можно позволить использование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под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присмотром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ответственных лиц отвечающих за их безопасность.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на открытом воздухе или под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дождем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не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для эксплуатации в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неотапливаемых помещениях или гаражах 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32" y="1694879"/>
            <a:ext cx="507723" cy="4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-6-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183" y="996263"/>
            <a:ext cx="5048822" cy="56323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пытайтесь ремонтировать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морозильную камеру самостоятельно.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Это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опасно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для вас и технических параметров изделия. 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Любое повреждение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кабеля может привести к 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короткому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замыканию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возгоранию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 или поражению электрическим током.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используйте поврежденный или старый штепсель.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тяните, не сгибайте и не повреждайте шнур.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При повреждении шнура обратитесь к техническому специалисту,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обладающему соответствующими знаниями и полномочиями.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вставляйте и не извлекайте штепсель из розетки мокрыми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руками во избежание повреждений электрическим током!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Этот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прибор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предназначен для использования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взрослыми, не позволяйте детям играть с ним или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виснуть на дверце.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перегружайте полки и ящики.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 храните стеклянные бутылки или банки с 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напитками (особенно газированные напитки) в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морозильной  камере. 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234" y="2296379"/>
            <a:ext cx="984471" cy="908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12" y="2512568"/>
            <a:ext cx="3416514" cy="7948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669" y="4436078"/>
            <a:ext cx="880103" cy="9215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8947" y="5555996"/>
            <a:ext cx="1060776" cy="7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D5A00-0A63-4639-A564-284D995CB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91FA991-C9E7-4B8F-9453-612A2725C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611397-8315-4F69-BC6B-BF5285B846AF}"/>
              </a:ext>
            </a:extLst>
          </p:cNvPr>
          <p:cNvSpPr txBox="1"/>
          <p:nvPr/>
        </p:nvSpPr>
        <p:spPr>
          <a:xfrm>
            <a:off x="71212" y="444589"/>
            <a:ext cx="28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МЕРЫ БЕЗОПАСНОСТИ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F2252A13-3E49-4C7B-AB5C-56CDC4CBCE7B}"/>
              </a:ext>
            </a:extLst>
          </p:cNvPr>
          <p:cNvCxnSpPr/>
          <p:nvPr/>
        </p:nvCxnSpPr>
        <p:spPr>
          <a:xfrm>
            <a:off x="154339" y="81392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490D8F5-DF45-45AD-8B3C-A4E9D4C6C1E7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-7-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0" y="7248984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340" y="1062399"/>
            <a:ext cx="5020666" cy="48936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содержит  небольшое </a:t>
            </a:r>
            <a:endParaRPr lang="ru-RU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количество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хладагента  (R600a) в холодильном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контуре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 содержит 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хладагент  R600a, который не опасен для окружающей среды, но горюч. Убедитесь, что  трубки с  хладагентом  не  были  повреждены  во  время  транспортировки  и  монтажа,  иначе  утечка  хладагента  может привести к  пожару.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 случае если утечка хладагента (R600a) произошла, то не держите зажженные свечи, лампы и другие предметы с открытым пламенем и  иные  источники  воспламенения  возле холодильника  и  тщательно  проветрите  помещение,  чтобы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избежать риска возникновения пожара и повреждения глаз.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Не храните 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предметы, которые обладают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легковоспламеняющимся составом (например, спреи и аэрозоли 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  или взрывчатые вещества).</a:t>
            </a: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Количество хладагента в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Вашей морозильной камере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указано на этикетке внутри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морозильной камеры.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65" y="1410408"/>
            <a:ext cx="782555" cy="63965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9C44CEF-D4C5-40EB-B8E0-66DA95F6BA98}"/>
              </a:ext>
            </a:extLst>
          </p:cNvPr>
          <p:cNvSpPr/>
          <p:nvPr/>
        </p:nvSpPr>
        <p:spPr>
          <a:xfrm>
            <a:off x="154338" y="813921"/>
            <a:ext cx="4787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ХЛАДАГЕНТ И РИСК ВОЗНИКНОВЕНИЯ ПОЖАРА</a:t>
            </a:r>
          </a:p>
        </p:txBody>
      </p:sp>
    </p:spTree>
    <p:extLst>
      <p:ext uri="{BB962C8B-B14F-4D97-AF65-F5344CB8AC3E}">
        <p14:creationId xmlns:p14="http://schemas.microsoft.com/office/powerpoint/2010/main" val="26749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08AB4C8-F57C-4456-9AB6-38BE56DEF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408"/>
                    </a14:imgEffect>
                    <a14:imgEffect>
                      <a14:saturation sat="400000"/>
                    </a14:imgEffect>
                    <a14:imgEffect>
                      <a14:brightnessContrast bright="-1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" y="100018"/>
            <a:ext cx="5227809" cy="6308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3A1E7B-7625-4D56-AD70-ED1357E0E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0473"/>
            <a:ext cx="5327650" cy="429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7B0478-F671-4CC6-A388-3DCFD2B52CFC}"/>
              </a:ext>
            </a:extLst>
          </p:cNvPr>
          <p:cNvSpPr txBox="1"/>
          <p:nvPr/>
        </p:nvSpPr>
        <p:spPr>
          <a:xfrm>
            <a:off x="35794" y="426119"/>
            <a:ext cx="2933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ТЕХНИЧЕСКИЕ ДАННЫЕ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3485F171-8A09-4A4D-91DD-A71B5319D971}"/>
              </a:ext>
            </a:extLst>
          </p:cNvPr>
          <p:cNvCxnSpPr/>
          <p:nvPr/>
        </p:nvCxnSpPr>
        <p:spPr>
          <a:xfrm>
            <a:off x="118921" y="795451"/>
            <a:ext cx="50206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E117037-5C6C-4471-8492-B9E3F09BDAD4}"/>
              </a:ext>
            </a:extLst>
          </p:cNvPr>
          <p:cNvSpPr/>
          <p:nvPr/>
        </p:nvSpPr>
        <p:spPr>
          <a:xfrm>
            <a:off x="-287951" y="3009737"/>
            <a:ext cx="5575781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 indent="-177800" algn="ctr">
              <a:lnSpc>
                <a:spcPts val="125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MFFR170W/SB</a:t>
            </a:r>
            <a:endParaRPr lang="ru-RU" sz="3400" dirty="0"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FC5BB6D-A453-4FCF-840F-28BA262F1EC6}"/>
              </a:ext>
            </a:extLst>
          </p:cNvPr>
          <p:cNvSpPr/>
          <p:nvPr/>
        </p:nvSpPr>
        <p:spPr>
          <a:xfrm>
            <a:off x="54268" y="813921"/>
            <a:ext cx="4887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РАСШИФРОВКА АББРЕВИАТУР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1F01BBCF-7B70-4002-839E-B6C1310256D2}"/>
              </a:ext>
            </a:extLst>
          </p:cNvPr>
          <p:cNvCxnSpPr>
            <a:cxnSpLocks/>
          </p:cNvCxnSpPr>
          <p:nvPr/>
        </p:nvCxnSpPr>
        <p:spPr>
          <a:xfrm>
            <a:off x="1342068" y="3304729"/>
            <a:ext cx="6284" cy="213552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4E3BA5-65E9-440B-857E-CE8F79EE0076}"/>
              </a:ext>
            </a:extLst>
          </p:cNvPr>
          <p:cNvSpPr txBox="1"/>
          <p:nvPr/>
        </p:nvSpPr>
        <p:spPr>
          <a:xfrm>
            <a:off x="1355815" y="5143441"/>
            <a:ext cx="424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 – </a:t>
            </a:r>
            <a:r>
              <a:rPr lang="ru-RU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ОБОЗНАЧЕНИЕ ПРОИЗВОДСТВЕННОЙ ПЛОЩАДКИ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49402A6-FA56-4397-8C4D-0A58363FB680}"/>
              </a:ext>
            </a:extLst>
          </p:cNvPr>
          <p:cNvSpPr txBox="1"/>
          <p:nvPr/>
        </p:nvSpPr>
        <p:spPr>
          <a:xfrm>
            <a:off x="1667651" y="4694757"/>
            <a:ext cx="371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</a:t>
            </a:r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REE-STANDING -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ОТДЕЛЬНОСТОЯЩИЙ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16AD3625-DF2C-44FC-BD58-A423B766E949}"/>
              </a:ext>
            </a:extLst>
          </p:cNvPr>
          <p:cNvCxnSpPr>
            <a:cxnSpLocks/>
          </p:cNvCxnSpPr>
          <p:nvPr/>
        </p:nvCxnSpPr>
        <p:spPr>
          <a:xfrm>
            <a:off x="1593501" y="3320630"/>
            <a:ext cx="6924" cy="170708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4CE141B-2632-4305-8C82-E24410CF52CC}"/>
              </a:ext>
            </a:extLst>
          </p:cNvPr>
          <p:cNvCxnSpPr>
            <a:cxnSpLocks/>
          </p:cNvCxnSpPr>
          <p:nvPr/>
        </p:nvCxnSpPr>
        <p:spPr>
          <a:xfrm>
            <a:off x="1600425" y="5015622"/>
            <a:ext cx="3243884" cy="120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F29CED5A-F6FF-4BCF-BF3F-FEA709E5608D}"/>
              </a:ext>
            </a:extLst>
          </p:cNvPr>
          <p:cNvCxnSpPr>
            <a:cxnSpLocks/>
          </p:cNvCxnSpPr>
          <p:nvPr/>
        </p:nvCxnSpPr>
        <p:spPr>
          <a:xfrm>
            <a:off x="1357877" y="5435609"/>
            <a:ext cx="366546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3E1391BF-A7E6-4FDA-B8E2-FC4FA09E0303}"/>
              </a:ext>
            </a:extLst>
          </p:cNvPr>
          <p:cNvCxnSpPr>
            <a:cxnSpLocks/>
          </p:cNvCxnSpPr>
          <p:nvPr/>
        </p:nvCxnSpPr>
        <p:spPr>
          <a:xfrm>
            <a:off x="2607792" y="3325456"/>
            <a:ext cx="0" cy="555109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0D1DC97-8B64-4CF9-83B5-06D9DA65A6ED}"/>
              </a:ext>
            </a:extLst>
          </p:cNvPr>
          <p:cNvSpPr txBox="1"/>
          <p:nvPr/>
        </p:nvSpPr>
        <p:spPr>
          <a:xfrm>
            <a:off x="2707043" y="3525163"/>
            <a:ext cx="2537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170</a:t>
            </a:r>
            <a:r>
              <a:rPr lang="en-US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см ВЫСОТА  </a:t>
            </a:r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МОДЕЛИ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C844AB32-8004-455D-818E-E1463CC5BA83}"/>
              </a:ext>
            </a:extLst>
          </p:cNvPr>
          <p:cNvSpPr txBox="1"/>
          <p:nvPr/>
        </p:nvSpPr>
        <p:spPr>
          <a:xfrm>
            <a:off x="2415141" y="7191185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-8-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82025F78-A052-4A88-8126-678C8562F3A0}"/>
              </a:ext>
            </a:extLst>
          </p:cNvPr>
          <p:cNvCxnSpPr>
            <a:cxnSpLocks/>
          </p:cNvCxnSpPr>
          <p:nvPr/>
        </p:nvCxnSpPr>
        <p:spPr>
          <a:xfrm>
            <a:off x="3396010" y="1380166"/>
            <a:ext cx="1" cy="139278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5E234908-56F2-4393-A8A1-09603851AFE3}"/>
              </a:ext>
            </a:extLst>
          </p:cNvPr>
          <p:cNvCxnSpPr>
            <a:cxnSpLocks/>
          </p:cNvCxnSpPr>
          <p:nvPr/>
        </p:nvCxnSpPr>
        <p:spPr>
          <a:xfrm flipV="1">
            <a:off x="518102" y="1366376"/>
            <a:ext cx="2895832" cy="137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D310482-4745-4F24-91D4-6264C3444163}"/>
              </a:ext>
            </a:extLst>
          </p:cNvPr>
          <p:cNvSpPr txBox="1"/>
          <p:nvPr/>
        </p:nvSpPr>
        <p:spPr>
          <a:xfrm>
            <a:off x="-1" y="7258509"/>
            <a:ext cx="186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FNS Display" panose="00000500000000000000" pitchFamily="2" charset="0"/>
              </a:rPr>
              <a:t>www.maunfeld.ru</a:t>
            </a:r>
            <a:endParaRPr lang="ru-RU" sz="1400" dirty="0">
              <a:solidFill>
                <a:schemeClr val="bg1"/>
              </a:solidFill>
              <a:latin typeface="SFNS Display" panose="00000500000000000000" pitchFamily="2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16AD3625-DF2C-44FC-BD58-A423B766E949}"/>
              </a:ext>
            </a:extLst>
          </p:cNvPr>
          <p:cNvCxnSpPr>
            <a:cxnSpLocks/>
          </p:cNvCxnSpPr>
          <p:nvPr/>
        </p:nvCxnSpPr>
        <p:spPr>
          <a:xfrm>
            <a:off x="1961354" y="3332079"/>
            <a:ext cx="8894" cy="114870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84CE141B-2632-4305-8C82-E24410CF52CC}"/>
              </a:ext>
            </a:extLst>
          </p:cNvPr>
          <p:cNvCxnSpPr>
            <a:cxnSpLocks/>
          </p:cNvCxnSpPr>
          <p:nvPr/>
        </p:nvCxnSpPr>
        <p:spPr>
          <a:xfrm>
            <a:off x="1953078" y="4480781"/>
            <a:ext cx="254600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0D1DC97-8B64-4CF9-83B5-06D9DA65A6ED}"/>
              </a:ext>
            </a:extLst>
          </p:cNvPr>
          <p:cNvSpPr txBox="1"/>
          <p:nvPr/>
        </p:nvSpPr>
        <p:spPr>
          <a:xfrm>
            <a:off x="2022211" y="4142133"/>
            <a:ext cx="3664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FR</a:t>
            </a:r>
            <a:r>
              <a:rPr lang="ru-RU" sz="14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- </a:t>
            </a:r>
            <a:r>
              <a:rPr lang="en-US" sz="11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REEZER – </a:t>
            </a:r>
            <a:r>
              <a:rPr lang="ru-RU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МОРОЗИЛЬНАЯ КАМЕРА</a:t>
            </a:r>
            <a:endParaRPr lang="ru-RU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3E1391BF-A7E6-4FDA-B8E2-FC4FA09E0303}"/>
              </a:ext>
            </a:extLst>
          </p:cNvPr>
          <p:cNvCxnSpPr>
            <a:cxnSpLocks/>
          </p:cNvCxnSpPr>
          <p:nvPr/>
        </p:nvCxnSpPr>
        <p:spPr>
          <a:xfrm flipV="1">
            <a:off x="2621194" y="3868998"/>
            <a:ext cx="1885454" cy="1156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616FD0FD-EFFA-41AB-A245-6F796BE8FB6E}"/>
              </a:ext>
            </a:extLst>
          </p:cNvPr>
          <p:cNvCxnSpPr>
            <a:cxnSpLocks/>
          </p:cNvCxnSpPr>
          <p:nvPr/>
        </p:nvCxnSpPr>
        <p:spPr>
          <a:xfrm flipV="1">
            <a:off x="2343795" y="3305008"/>
            <a:ext cx="625110" cy="117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616FD0FD-EFFA-41AB-A245-6F796BE8FB6E}"/>
              </a:ext>
            </a:extLst>
          </p:cNvPr>
          <p:cNvCxnSpPr>
            <a:cxnSpLocks/>
          </p:cNvCxnSpPr>
          <p:nvPr/>
        </p:nvCxnSpPr>
        <p:spPr>
          <a:xfrm flipV="1">
            <a:off x="1792700" y="3304283"/>
            <a:ext cx="414246" cy="145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616FD0FD-EFFA-41AB-A245-6F796BE8FB6E}"/>
              </a:ext>
            </a:extLst>
          </p:cNvPr>
          <p:cNvCxnSpPr>
            <a:cxnSpLocks/>
          </p:cNvCxnSpPr>
          <p:nvPr/>
        </p:nvCxnSpPr>
        <p:spPr>
          <a:xfrm flipV="1">
            <a:off x="2913524" y="2791997"/>
            <a:ext cx="1062177" cy="117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770F9CA-853B-4809-8A10-A52F3926EE54}"/>
              </a:ext>
            </a:extLst>
          </p:cNvPr>
          <p:cNvSpPr txBox="1"/>
          <p:nvPr/>
        </p:nvSpPr>
        <p:spPr>
          <a:xfrm>
            <a:off x="365702" y="1380166"/>
            <a:ext cx="345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 </a:t>
            </a:r>
            <a:r>
              <a:rPr lang="en-US" sz="14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</a:t>
            </a:r>
            <a:r>
              <a:rPr lang="en-US" sz="1400" b="1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r>
              <a:rPr lang="en-US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HITE</a:t>
            </a:r>
            <a:r>
              <a:rPr lang="en-US" sz="1100" dirty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БЕЛЫЙ</a:t>
            </a:r>
            <a:endParaRPr lang="en-US" sz="1100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400" b="1" dirty="0" smtClean="0">
                <a:solidFill>
                  <a:prstClr val="black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SB</a:t>
            </a:r>
            <a:r>
              <a:rPr lang="en-US" sz="1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11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1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ILVER BLACK</a:t>
            </a:r>
            <a:r>
              <a:rPr lang="en-US" sz="1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11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ТЕМНАЯ НЕРЖАВЕЙКА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8328</TotalTime>
  <Words>4727</Words>
  <Application>Microsoft Office PowerPoint</Application>
  <PresentationFormat>Произвольный</PresentationFormat>
  <Paragraphs>751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RF maunfeld</dc:creator>
  <cp:lastModifiedBy>User</cp:lastModifiedBy>
  <cp:revision>717</cp:revision>
  <cp:lastPrinted>2019-12-30T10:59:22Z</cp:lastPrinted>
  <dcterms:created xsi:type="dcterms:W3CDTF">2018-04-11T15:11:13Z</dcterms:created>
  <dcterms:modified xsi:type="dcterms:W3CDTF">2020-04-22T08:29:33Z</dcterms:modified>
</cp:coreProperties>
</file>